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</p:sldMasterIdLst>
  <p:notesMasterIdLst>
    <p:notesMasterId r:id="rId72"/>
  </p:notesMasterIdLst>
  <p:sldIdLst>
    <p:sldId id="256" r:id="rId4"/>
    <p:sldId id="257" r:id="rId5"/>
    <p:sldId id="927" r:id="rId6"/>
    <p:sldId id="941" r:id="rId7"/>
    <p:sldId id="979" r:id="rId8"/>
    <p:sldId id="765" r:id="rId9"/>
    <p:sldId id="942" r:id="rId10"/>
    <p:sldId id="943" r:id="rId11"/>
    <p:sldId id="980" r:id="rId12"/>
    <p:sldId id="924" r:id="rId13"/>
    <p:sldId id="940" r:id="rId14"/>
    <p:sldId id="923" r:id="rId15"/>
    <p:sldId id="913" r:id="rId16"/>
    <p:sldId id="928" r:id="rId17"/>
    <p:sldId id="289" r:id="rId18"/>
    <p:sldId id="284" r:id="rId19"/>
    <p:sldId id="285" r:id="rId20"/>
    <p:sldId id="807" r:id="rId21"/>
    <p:sldId id="288" r:id="rId22"/>
    <p:sldId id="286" r:id="rId23"/>
    <p:sldId id="816" r:id="rId24"/>
    <p:sldId id="821" r:id="rId25"/>
    <p:sldId id="812" r:id="rId26"/>
    <p:sldId id="936" r:id="rId27"/>
    <p:sldId id="930" r:id="rId28"/>
    <p:sldId id="937" r:id="rId29"/>
    <p:sldId id="944" r:id="rId30"/>
    <p:sldId id="772" r:id="rId31"/>
    <p:sldId id="829" r:id="rId32"/>
    <p:sldId id="828" r:id="rId33"/>
    <p:sldId id="792" r:id="rId34"/>
    <p:sldId id="793" r:id="rId35"/>
    <p:sldId id="794" r:id="rId36"/>
    <p:sldId id="795" r:id="rId37"/>
    <p:sldId id="945" r:id="rId38"/>
    <p:sldId id="960" r:id="rId39"/>
    <p:sldId id="956" r:id="rId40"/>
    <p:sldId id="959" r:id="rId41"/>
    <p:sldId id="962" r:id="rId42"/>
    <p:sldId id="933" r:id="rId43"/>
    <p:sldId id="726" r:id="rId44"/>
    <p:sldId id="946" r:id="rId45"/>
    <p:sldId id="791" r:id="rId46"/>
    <p:sldId id="948" r:id="rId47"/>
    <p:sldId id="949" r:id="rId48"/>
    <p:sldId id="834" r:id="rId49"/>
    <p:sldId id="840" r:id="rId50"/>
    <p:sldId id="950" r:id="rId51"/>
    <p:sldId id="966" r:id="rId52"/>
    <p:sldId id="978" r:id="rId53"/>
    <p:sldId id="935" r:id="rId54"/>
    <p:sldId id="951" r:id="rId55"/>
    <p:sldId id="796" r:id="rId56"/>
    <p:sldId id="803" r:id="rId57"/>
    <p:sldId id="804" r:id="rId58"/>
    <p:sldId id="805" r:id="rId59"/>
    <p:sldId id="802" r:id="rId60"/>
    <p:sldId id="799" r:id="rId61"/>
    <p:sldId id="788" r:id="rId62"/>
    <p:sldId id="939" r:id="rId63"/>
    <p:sldId id="952" r:id="rId64"/>
    <p:sldId id="953" r:id="rId65"/>
    <p:sldId id="954" r:id="rId66"/>
    <p:sldId id="965" r:id="rId67"/>
    <p:sldId id="964" r:id="rId68"/>
    <p:sldId id="967" r:id="rId69"/>
    <p:sldId id="955" r:id="rId70"/>
    <p:sldId id="65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E12B6780-69DB-495B-83F4-745FF67512F1}">
          <p14:sldIdLst>
            <p14:sldId id="256"/>
          </p14:sldIdLst>
        </p14:section>
        <p14:section name="Outline" id="{E2164C56-EB30-4AD6-B961-9739330FE3F8}">
          <p14:sldIdLst>
            <p14:sldId id="257"/>
          </p14:sldIdLst>
        </p14:section>
        <p14:section name="Introduction" id="{5BBDF212-2F9F-48E8-BFA5-668CF20778BC}">
          <p14:sldIdLst>
            <p14:sldId id="927"/>
            <p14:sldId id="941"/>
            <p14:sldId id="979"/>
            <p14:sldId id="765"/>
            <p14:sldId id="942"/>
            <p14:sldId id="943"/>
            <p14:sldId id="980"/>
            <p14:sldId id="924"/>
            <p14:sldId id="940"/>
            <p14:sldId id="923"/>
            <p14:sldId id="913"/>
          </p14:sldIdLst>
        </p14:section>
        <p14:section name="Related Work" id="{CC9BB5DD-5D5E-43B7-A99E-7CA035476DFD}">
          <p14:sldIdLst>
            <p14:sldId id="928"/>
            <p14:sldId id="289"/>
            <p14:sldId id="284"/>
            <p14:sldId id="285"/>
            <p14:sldId id="807"/>
            <p14:sldId id="288"/>
            <p14:sldId id="286"/>
            <p14:sldId id="816"/>
            <p14:sldId id="821"/>
            <p14:sldId id="812"/>
          </p14:sldIdLst>
        </p14:section>
        <p14:section name="Solution" id="{61E15534-2FE1-42A2-86F2-C6ED36DC80F7}">
          <p14:sldIdLst>
            <p14:sldId id="936"/>
            <p14:sldId id="930"/>
            <p14:sldId id="937"/>
            <p14:sldId id="944"/>
            <p14:sldId id="772"/>
            <p14:sldId id="829"/>
            <p14:sldId id="828"/>
            <p14:sldId id="792"/>
            <p14:sldId id="793"/>
            <p14:sldId id="794"/>
            <p14:sldId id="795"/>
            <p14:sldId id="945"/>
            <p14:sldId id="960"/>
            <p14:sldId id="956"/>
            <p14:sldId id="959"/>
            <p14:sldId id="962"/>
            <p14:sldId id="933"/>
            <p14:sldId id="726"/>
            <p14:sldId id="946"/>
            <p14:sldId id="791"/>
            <p14:sldId id="948"/>
            <p14:sldId id="949"/>
            <p14:sldId id="834"/>
            <p14:sldId id="840"/>
            <p14:sldId id="950"/>
            <p14:sldId id="966"/>
            <p14:sldId id="978"/>
            <p14:sldId id="935"/>
            <p14:sldId id="951"/>
            <p14:sldId id="796"/>
            <p14:sldId id="803"/>
            <p14:sldId id="804"/>
            <p14:sldId id="805"/>
            <p14:sldId id="802"/>
            <p14:sldId id="799"/>
            <p14:sldId id="788"/>
            <p14:sldId id="939"/>
            <p14:sldId id="952"/>
            <p14:sldId id="953"/>
            <p14:sldId id="954"/>
            <p14:sldId id="965"/>
            <p14:sldId id="964"/>
            <p14:sldId id="967"/>
            <p14:sldId id="955"/>
          </p14:sldIdLst>
        </p14:section>
        <p14:section name="End" id="{0C54CF5E-E029-4E06-91B5-16F0DA1280A8}">
          <p14:sldIdLst>
            <p14:sldId id="6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872FD-F336-4517-8D7F-1179AE7D31F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15012-9162-4F8F-AED0-EE889B643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1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DD606-0330-D8FD-C217-F22F8C962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AA31A-B761-5EF5-C92A-F93EDC82E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D4F2C4-F0EA-0928-C1D7-7B58ABF7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55D4D-72FC-4F5F-8567-D4253CF59B83}" type="datetime4">
              <a:rPr lang="en-US" smtClean="0"/>
              <a:t>July 26,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5AEC3A-1407-CDE2-9D10-1BD3613B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A259B1-E7BC-E767-61CD-A8718831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5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956004-30D3-4F24-1969-4C5C34C5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D06C71-A6AE-BD78-A963-3A6F1BFE4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628D7-1984-C657-2777-D9D10413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E0CC-1844-4EF7-A243-D54E1D5726B3}" type="datetime4">
              <a:rPr lang="en-US" smtClean="0"/>
              <a:t>July 26,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66C163-6767-CE7E-ABF4-2F6D5ED3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FE6415-8343-04C7-C86B-CC3A7890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2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03549A9-F0FF-ACF3-26A3-68100DD89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A861A3-BAA5-3521-149B-1D859355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6FE002-91E0-2E28-50F4-7C8AC0FCA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7911-8157-43AE-930E-2541A9F1B6F7}" type="datetime4">
              <a:rPr lang="en-US" smtClean="0"/>
              <a:t>July 26,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E250D7-7886-EA70-CB8B-831784C1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E34877-4481-B834-F953-9BF008A6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40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E45-97DF-439C-8FFF-565455D93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0320"/>
            <a:ext cx="9144000" cy="1385455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883BE-CA7C-45D2-BC37-350206E1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9144000" cy="12007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46B8-EC14-49C1-9AB6-82521D2B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9DB4-4C23-4475-BA3E-77AE7F999AD1}" type="datetime4">
              <a:rPr lang="en-US" altLang="zh-TW" smtClean="0"/>
              <a:t>July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6258-89C7-438C-810B-D1AA3D33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B67D-F28A-4F40-ACCA-6CDBC85A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FF0CF-DC0C-4F64-9754-1865282951B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78DC0-839B-4D25-A589-BC16AAB49C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54" y="914400"/>
            <a:ext cx="2828691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46D2AE-BAC1-4D2F-B4E3-6C063E8D04F8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926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B669-A4D2-4DA9-A1E5-D076D4B9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6403-9865-480D-B1A8-E6F3B4A1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EF67-181D-4228-8CEB-BBA9D5BD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CDE8-A5FB-4C99-9FB2-68C6BBA766BB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B6F8-E0D0-440C-AA0E-BA0B583E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B612C-4F10-42EA-BAE4-C22FD4A2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891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C695-54BF-4413-AB9E-7A408963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68774"/>
            <a:ext cx="10058400" cy="1828800"/>
          </a:xfrm>
        </p:spPr>
        <p:txBody>
          <a:bodyPr anchor="b">
            <a:norm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2F2-7809-4EF9-B3E9-83D37A963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398168"/>
            <a:ext cx="10058400" cy="14630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21ED6-6E64-415A-8F52-61E0087B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A56E-A6A6-411E-84EC-8006D65A02C0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E8A7-50CA-40E3-822B-E4D6F54C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6B132-189C-42CB-97BE-495BF29F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D877-6CBC-411E-8F20-8E0427C55816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31072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2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E3A5-8E8A-43A5-954E-532D0BF2E759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13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7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3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3706-385C-4569-A7F4-AF93E936DDBA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3EDF15-FE3B-43E2-8D11-03C70E1509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599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F3DFCC-A3E1-482F-8FEC-80B67B900AB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87444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71034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15423-86FF-401D-9404-298F6F787783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53311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F41B-6CDC-475B-A779-B1903E180FDB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noFill/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Figure</a:t>
            </a:r>
          </a:p>
        </p:txBody>
      </p:sp>
    </p:spTree>
    <p:extLst>
      <p:ext uri="{BB962C8B-B14F-4D97-AF65-F5344CB8AC3E}">
        <p14:creationId xmlns:p14="http://schemas.microsoft.com/office/powerpoint/2010/main" val="2813646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86D5-9DDC-46E5-82F2-0F841DDF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FE9FE-010E-4A53-81F0-87F19A29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F201-45F7-48C3-BC67-9D967FA18022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F2EF4-CC30-4650-91C5-2C5FF3CF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33BB6-E0CE-4FD6-A1F7-978CEDEA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28F60C-DEDC-4FC2-A891-FF7576C982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1097280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379347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594DB-81AC-2B6F-4EBF-3CD6066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E8A446-9084-1ACB-FD7D-9268470B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C25966-5AFD-90D7-6A1B-15C05D50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1D9E-CD61-4DAD-8918-AF3BEDF34AE8}" type="datetime4">
              <a:rPr lang="en-US" smtClean="0"/>
              <a:t>July 26,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1EAA59-DE60-3A16-820F-69CC4E9A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2AECEB-FC13-7294-A538-4432D77E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25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394C-941B-4F43-9930-01B06651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A2552-1BD2-4A3A-AEE8-98D54FB9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22A7-3A7B-473B-B9F2-F264345F584E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EC2B2-0D80-4345-9CAA-1E8945F2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51E1-355C-4018-9FE3-0146B6D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48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10D7-E5B0-4A79-B3CB-977D85271DD5}" type="datetime4">
              <a:rPr lang="en-US" altLang="zh-TW" smtClean="0"/>
              <a:t>July 26, 2023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3C54-1D74-4E0F-8147-14517CB1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623780"/>
            <a:ext cx="914400" cy="231131"/>
          </a:xfrm>
        </p:spPr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8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095558-3BBC-4A89-B5C4-B029CFDADD58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3E11E-2E8B-4EBC-8647-E8727B510DED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CAB5A-5622-4CCF-A838-A4BE4FB6A81C}"/>
              </a:ext>
            </a:extLst>
          </p:cNvPr>
          <p:cNvSpPr txBox="1"/>
          <p:nvPr/>
        </p:nvSpPr>
        <p:spPr>
          <a:xfrm rot="19740037">
            <a:off x="1650581" y="2914052"/>
            <a:ext cx="9144000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400" dirty="0">
                <a:solidFill>
                  <a:schemeClr val="bg1">
                    <a:lumMod val="65000"/>
                    <a:alpha val="40000"/>
                  </a:schemeClr>
                </a:solidFill>
              </a:rPr>
              <a:t>優智能保密資料</a:t>
            </a:r>
            <a:r>
              <a:rPr lang="en-US" altLang="zh-TW" sz="2400" dirty="0">
                <a:solidFill>
                  <a:schemeClr val="bg1">
                    <a:lumMod val="65000"/>
                    <a:alpha val="40000"/>
                  </a:schemeClr>
                </a:solidFill>
              </a:rPr>
              <a:t>	GoEdge.ai confidential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EA6F-203B-420F-8388-705AF2E9876C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3C54-1D74-4E0F-8147-14517CB1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616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7CD1-2EA9-4D59-9B5E-403F61BA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1C8D-C135-4BCC-99C3-AE58CD8D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396241"/>
            <a:ext cx="6400800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0B9E3-E10A-4166-895D-E10363A12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C3E1-2251-416C-B0D7-493193282CBA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62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79CFF-7FD5-4A18-8632-9009A9F34786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D6CFFAD-18C0-4E43-8A0F-9EB75864040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81600" y="396241"/>
            <a:ext cx="6400800" cy="5852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C0453A-206F-43EC-94D0-D80A18BD0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28591-B881-4769-8B95-46290D2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4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131A-2C48-4CE3-A01F-E7842931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2B671-D19E-411C-8EA3-5B6525565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0A1C-A7EB-4C52-AC92-76A7EE87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754-9211-4194-B052-4939DE10B657}" type="datetime4">
              <a:rPr lang="en-US" altLang="zh-TW" smtClean="0"/>
              <a:t>July 26, 2023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F97E-913B-4624-A829-7FF9F213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EE246-0432-4B25-BE1F-2BA3699D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42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74019-CA95-4206-A210-DC1CA3874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428008"/>
            <a:ext cx="2743200" cy="58521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DB4C8-A8B9-421B-BA8A-EA3978B16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428008"/>
            <a:ext cx="7972827" cy="58521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DE7FB-9B58-4ABF-844F-14918C01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58E-A537-496A-960C-6F3C523B5310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276-87E5-47D8-8E61-D4878FC8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088FB-FCA6-46DC-9A1B-F73E9AD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758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E45-97DF-439C-8FFF-565455D93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0320"/>
            <a:ext cx="9144000" cy="1385455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883BE-CA7C-45D2-BC37-350206E1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9144000" cy="12007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46B8-EC14-49C1-9AB6-82521D2B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B8B0-B844-4F2E-A1B2-D3B455C1AA17}" type="datetime1">
              <a:rPr lang="zh-TW" altLang="en-US" smtClean="0"/>
              <a:t>2023/7/26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6258-89C7-438C-810B-D1AA3D33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B67D-F28A-4F40-ACCA-6CDBC85A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FF0CF-DC0C-4F64-9754-1865282951B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78DC0-839B-4D25-A589-BC16AAB49C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54" y="914400"/>
            <a:ext cx="2828691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46D2AE-BAC1-4D2F-B4E3-6C063E8D04F8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6164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B669-A4D2-4DA9-A1E5-D076D4B9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6403-9865-480D-B1A8-E6F3B4A1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EF67-181D-4228-8CEB-BBA9D5BD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F0F7-11AB-4BEE-A441-52A51BF4EFF7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B6F8-E0D0-440C-AA0E-BA0B583E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B612C-4F10-42EA-BAE4-C22FD4A2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883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C695-54BF-4413-AB9E-7A408963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68774"/>
            <a:ext cx="10058400" cy="1828800"/>
          </a:xfrm>
        </p:spPr>
        <p:txBody>
          <a:bodyPr anchor="b">
            <a:norm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2F2-7809-4EF9-B3E9-83D37A963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398168"/>
            <a:ext cx="10058400" cy="14630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21ED6-6E64-415A-8F52-61E0087B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E4FF-CC00-4A24-906E-177AC3021EBF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E8A7-50CA-40E3-822B-E4D6F54C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6B132-189C-42CB-97BE-495BF29F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D877-6CBC-411E-8F20-8E0427C55816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160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4B8DB3-06CA-F5A2-189C-93491289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BE112C-10DA-E4C3-7273-C2D4A9912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6FED31-4D7B-FE50-373C-E5C9D991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7EA5-ADB0-4F2B-ABD2-FD381A767204}" type="datetime4">
              <a:rPr lang="en-US" smtClean="0"/>
              <a:t>July 26,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E4DF07-CA42-6CAB-A5CC-0DAEA97A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F7DB0D-FC99-A6C6-3737-74DE021C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57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2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E2A2-2987-42AF-92D3-2FA6BC181833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94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7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3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04EC-CFA6-436E-A8A4-3DEC3343A0CA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3EDF15-FE3B-43E2-8D11-03C70E1509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599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F3DFCC-A3E1-482F-8FEC-80B67B900AB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87444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231751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A61BF-AEC5-4B92-8696-2DD20AEC2BC3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914734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B29C-0448-43D8-9C0A-6A89D8282BCD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noFill/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Figure</a:t>
            </a:r>
          </a:p>
        </p:txBody>
      </p:sp>
    </p:spTree>
    <p:extLst>
      <p:ext uri="{BB962C8B-B14F-4D97-AF65-F5344CB8AC3E}">
        <p14:creationId xmlns:p14="http://schemas.microsoft.com/office/powerpoint/2010/main" val="17251650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86D5-9DDC-46E5-82F2-0F841DDF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FE9FE-010E-4A53-81F0-87F19A29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BC22-ED8C-42D6-9A8E-B00C7F872ACD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F2EF4-CC30-4650-91C5-2C5FF3CF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33BB6-E0CE-4FD6-A1F7-978CEDEA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28F60C-DEDC-4FC2-A891-FF7576C982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1097280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360320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394C-941B-4F43-9930-01B06651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A2552-1BD2-4A3A-AEE8-98D54FB9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B117-0709-49E0-91BB-83EA02627623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EC2B2-0D80-4345-9CAA-1E8945F2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51E1-355C-4018-9FE3-0146B6D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36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C10-48BC-4C42-9F9B-1348F81119B0}" type="datetime1">
              <a:rPr lang="zh-TW" altLang="en-US" smtClean="0"/>
              <a:t>2023/7/26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3C54-1D74-4E0F-8147-14517CB1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623780"/>
            <a:ext cx="914400" cy="231131"/>
          </a:xfrm>
        </p:spPr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3089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095558-3BBC-4A89-B5C4-B029CFDADD58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3E11E-2E8B-4EBC-8647-E8727B510DED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CAB5A-5622-4CCF-A838-A4BE4FB6A81C}"/>
              </a:ext>
            </a:extLst>
          </p:cNvPr>
          <p:cNvSpPr txBox="1"/>
          <p:nvPr/>
        </p:nvSpPr>
        <p:spPr>
          <a:xfrm rot="19740037">
            <a:off x="1650581" y="2914052"/>
            <a:ext cx="9144000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400" dirty="0">
                <a:solidFill>
                  <a:schemeClr val="bg1">
                    <a:lumMod val="65000"/>
                    <a:alpha val="40000"/>
                  </a:schemeClr>
                </a:solidFill>
              </a:rPr>
              <a:t>優智能保密資料</a:t>
            </a:r>
            <a:r>
              <a:rPr lang="en-US" altLang="zh-TW" sz="2400" dirty="0">
                <a:solidFill>
                  <a:schemeClr val="bg1">
                    <a:lumMod val="65000"/>
                    <a:alpha val="40000"/>
                  </a:schemeClr>
                </a:solidFill>
              </a:rPr>
              <a:t>	GoEdge.ai confidential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23E2F-C932-4F38-A323-8D950942DCA1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3C54-1D74-4E0F-8147-14517CB1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232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7CD1-2EA9-4D59-9B5E-403F61BA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1C8D-C135-4BCC-99C3-AE58CD8D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396241"/>
            <a:ext cx="6400800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0B9E3-E10A-4166-895D-E10363A12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BE1-EA35-4F32-B93C-75AC87520246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7360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2108-28B3-439F-BF05-F512DFDF6850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D6CFFAD-18C0-4E43-8A0F-9EB75864040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81600" y="396241"/>
            <a:ext cx="6400800" cy="5852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C0453A-206F-43EC-94D0-D80A18BD0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28591-B881-4769-8B95-46290D2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5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D8F99-5FE5-C358-6792-4AC3A0CF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9FC69D-6CF4-E446-D932-7F2BAC33E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F89120-D854-55EC-79D4-A83087D70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C46C72-F63C-745C-DC56-4D06C24B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6BAF-B518-4B3F-8114-F6330C45F2F2}" type="datetime4">
              <a:rPr lang="en-US" smtClean="0"/>
              <a:t>July 26, 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B9E48B-3C19-0932-80B6-7F9002EEB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27FD27-EAD2-25B5-9DB9-353CCD97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81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131A-2C48-4CE3-A01F-E7842931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2B671-D19E-411C-8EA3-5B6525565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0A1C-A7EB-4C52-AC92-76A7EE87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8317-B67B-4843-AA99-F6DA7CE5FE34}" type="datetime1">
              <a:rPr lang="zh-TW" altLang="en-US" smtClean="0"/>
              <a:t>2023/7/26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F97E-913B-4624-A829-7FF9F213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EE246-0432-4B25-BE1F-2BA3699D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484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74019-CA95-4206-A210-DC1CA3874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428008"/>
            <a:ext cx="2743200" cy="58521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DB4C8-A8B9-421B-BA8A-EA3978B16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428008"/>
            <a:ext cx="7972827" cy="58521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DE7FB-9B58-4ABF-844F-14918C01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EEC-9B42-4C40-A2A0-EB837242742C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276-87E5-47D8-8E61-D4878FC8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088FB-FCA6-46DC-9A1B-F73E9AD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8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93389-8F0B-C58B-6FC2-A614239C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D18025-9775-F2B7-BAC0-BED89E829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2A30CA-95E0-CDE8-C107-D8B60735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DAF07C-25D1-3776-F3AF-AE894B729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3A268E-D753-5C42-3F42-5B9331E5C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A6633D7-0F5D-F315-3184-4727055CC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2120A-BD00-4FAC-B7F3-0D8B6BCFF216}" type="datetime4">
              <a:rPr lang="en-US" smtClean="0"/>
              <a:t>July 26, 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12CF707-1201-B5EE-544C-368CA29C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4AE6248-B7C6-A5D8-88BE-C6A7BF73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9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965F3-79E0-20F3-43AF-64606198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3861EC5-7AA1-9633-3AA0-8E5D8961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D754-D9DF-4514-BA36-3F6892DA57FF}" type="datetime4">
              <a:rPr lang="en-US" smtClean="0"/>
              <a:t>July 26, 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3073AE7-F546-C70D-4124-D4432A63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0CE615-4C47-3672-ACCA-01CA0166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1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90FC6EB-85F6-3010-CC05-2E275ADC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B5D7-8447-4964-9D4D-5591F4A12123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E1FC9DC-224E-10AF-1EB8-E5D5E76C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7FBE47-F31B-077E-64B2-5992EA35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08948-10DC-D7FB-0DDF-D02228D0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E5C1C7-5A09-E2FA-7B38-2F1E3F90E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2F400B-94A6-5C6B-AF4B-7EEDF2925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F55CC3-B948-B8AC-B62D-0B22F5D7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C34E-3EB0-452B-B659-B4E2EF4DB6A9}" type="datetime4">
              <a:rPr lang="en-US" smtClean="0"/>
              <a:t>July 26, 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F0F16C-E513-4AB4-6008-338FBCF4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FFB178-1B49-DF40-2BF3-1C65751D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9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B6B789-CA30-695F-421A-722BC998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D5D9A84-50F4-57A4-4FF0-967F78507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2E9EB8-7F0F-8419-6A07-D10801C57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FE3F81-63CF-72F3-406B-D3EA18CA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AE406-AA12-4CC2-AB26-26380153137A}" type="datetime4">
              <a:rPr lang="en-US" smtClean="0"/>
              <a:t>July 26, 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B115E2-7607-FB91-59A3-4E650550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A65EB3-E538-AB29-A2C6-14B3B8EA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2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36146BC-D691-8E06-393B-E1CF7B00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803D0A-876B-1CA7-73E7-387B36508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DE61-B7BD-9873-6C6E-FCFB64747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1639E-A6C5-47AA-A9CC-A73F25515BD4}" type="datetime4">
              <a:rPr lang="en-US" smtClean="0"/>
              <a:t>July 26,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D25269-8050-C4A1-3461-5A26008CF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3A3525-7E29-812B-9F72-1CF6BE87F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2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0A659-6B84-49CC-BA61-BD3A4ACC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432022"/>
            <a:ext cx="10972799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9A542-BB73-4698-A308-422341E1A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1012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2273E-8B27-4287-8CE7-FEB28C62B5E6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C5950-DAC1-4A7A-8AAB-6572C8230595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87F79-7F4B-4A86-BBD1-B7E913305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28162" y="6626868"/>
            <a:ext cx="137160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83BFE-192B-41E3-8382-E4B6517DD8C8}" type="datetime4">
              <a:rPr lang="en-US" altLang="zh-TW" smtClean="0"/>
              <a:t>July 26, 2023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57A3-F42B-4BE3-BC2F-CBC49FAC6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1675" y="6629956"/>
            <a:ext cx="570865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C18B-5F88-4664-B161-58D78EE56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623780"/>
            <a:ext cx="914400" cy="231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0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0A659-6B84-49CC-BA61-BD3A4ACC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432022"/>
            <a:ext cx="10972799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9A542-BB73-4698-A308-422341E1A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1012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2273E-8B27-4287-8CE7-FEB28C62B5E6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C5950-DAC1-4A7A-8AAB-6572C8230595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87F79-7F4B-4A86-BBD1-B7E913305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28162" y="6626868"/>
            <a:ext cx="137160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83211-73E2-4455-80EF-ED4F70303EBF}" type="datetime1">
              <a:rPr lang="zh-TW" altLang="en-US" smtClean="0"/>
              <a:t>2023/7/26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57A3-F42B-4BE3-BC2F-CBC49FAC6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1675" y="6629956"/>
            <a:ext cx="570865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C18B-5F88-4664-B161-58D78EE56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623780"/>
            <a:ext cx="914400" cy="231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36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uhaixu2016.github.io/pdf/ICLR2023_TimesNet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0.png"/><Relationship Id="rId7" Type="http://schemas.openxmlformats.org/officeDocument/2006/relationships/image" Target="../media/image8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310.png"/><Relationship Id="rId10" Type="http://schemas.openxmlformats.org/officeDocument/2006/relationships/image" Target="../media/image98.png"/><Relationship Id="rId4" Type="http://schemas.openxmlformats.org/officeDocument/2006/relationships/image" Target="../media/image311.png"/><Relationship Id="rId9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microsoft.com/en-US/sessions/db3f4859-cd30-4445-a0cd-553c3304f8e2?source=session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microsoft.com/en-US/sessions/db3f4859-cd30-4445-a0cd-553c3304f8e2?source=session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_philschmid/status/1663985494722527235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11.0510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tei_zaharia/status/166104474341618483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1900.png"/><Relationship Id="rId7" Type="http://schemas.openxmlformats.org/officeDocument/2006/relationships/image" Target="../media/image230.png"/><Relationship Id="rId12" Type="http://schemas.openxmlformats.org/officeDocument/2006/relationships/image" Target="../media/image51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11" Type="http://schemas.openxmlformats.org/officeDocument/2006/relationships/image" Target="../media/image460.png"/><Relationship Id="rId5" Type="http://schemas.openxmlformats.org/officeDocument/2006/relationships/image" Target="../media/image2100.png"/><Relationship Id="rId4" Type="http://schemas.openxmlformats.org/officeDocument/2006/relationships/image" Target="../media/image2000.png"/><Relationship Id="rId9" Type="http://schemas.openxmlformats.org/officeDocument/2006/relationships/image" Target="../media/image25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1900.png"/><Relationship Id="rId7" Type="http://schemas.openxmlformats.org/officeDocument/2006/relationships/image" Target="../media/image23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11" Type="http://schemas.openxmlformats.org/officeDocument/2006/relationships/image" Target="../media/image460.png"/><Relationship Id="rId5" Type="http://schemas.openxmlformats.org/officeDocument/2006/relationships/image" Target="../media/image2100.png"/><Relationship Id="rId10" Type="http://schemas.openxmlformats.org/officeDocument/2006/relationships/image" Target="../media/image510.png"/><Relationship Id="rId4" Type="http://schemas.openxmlformats.org/officeDocument/2006/relationships/image" Target="../media/image2000.png"/><Relationship Id="rId9" Type="http://schemas.openxmlformats.org/officeDocument/2006/relationships/image" Target="../media/image25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71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7" Type="http://schemas.openxmlformats.org/officeDocument/2006/relationships/image" Target="../media/image52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9" Type="http://schemas.openxmlformats.org/officeDocument/2006/relationships/image" Target="../media/image5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.png"/><Relationship Id="rId4" Type="http://schemas.openxmlformats.org/officeDocument/2006/relationships/image" Target="../media/image2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0.png"/><Relationship Id="rId4" Type="http://schemas.openxmlformats.org/officeDocument/2006/relationships/image" Target="../media/image3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6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uiseresearchgroup.github.io/project/time-series_forecasting_and_segmentatio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uhaixu2016.github.io/pdf/ICLR2023_TimesNet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uhaixu2016.github.io/pdf/ICLR2023_TimesNet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23/03/13/what-are-foundation-models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2C9A7A-2968-887B-7AAD-DAD63668D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146" y="1122363"/>
            <a:ext cx="11181708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LLM4TS: PEFT-Enhanced Two-Stage Fine-Tuning of Pretrained LLM for Continuous Time-Series Analysis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F043D3-37CA-CF1E-D85F-FE1BFF775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Ching (Jason) Chang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041F98-40B6-1585-D053-7D6D585E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6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279FB-E6BA-7C10-3654-F520CECD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Time-Series Tasks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3BB7A-E499-4F68-AE29-6EE2C11A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Forecasting</a:t>
            </a:r>
          </a:p>
          <a:p>
            <a:pPr lvl="1"/>
            <a:r>
              <a:rPr lang="en-US" altLang="zh-TW" dirty="0"/>
              <a:t>Long-term Forecasting</a:t>
            </a:r>
          </a:p>
          <a:p>
            <a:pPr lvl="1"/>
            <a:r>
              <a:rPr lang="en-US" altLang="zh-TW" dirty="0"/>
              <a:t>Short-term Forecasting</a:t>
            </a:r>
          </a:p>
          <a:p>
            <a:r>
              <a:rPr lang="en-US" altLang="zh-TW" dirty="0"/>
              <a:t>Imputation </a:t>
            </a:r>
          </a:p>
          <a:p>
            <a:r>
              <a:rPr lang="en-US" altLang="zh-TW" dirty="0"/>
              <a:t>Anomaly Detection</a:t>
            </a:r>
          </a:p>
          <a:p>
            <a:r>
              <a:rPr lang="en-US" altLang="zh-TW" dirty="0"/>
              <a:t>Classification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B4A5D-60B6-0E18-C7AC-1463006E9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"/>
          <a:stretch/>
        </p:blipFill>
        <p:spPr>
          <a:xfrm>
            <a:off x="5554647" y="10839"/>
            <a:ext cx="6115270" cy="30199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2849C4-EFC6-45DF-BC16-97B415DDB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" b="1"/>
          <a:stretch/>
        </p:blipFill>
        <p:spPr>
          <a:xfrm>
            <a:off x="5591058" y="3013013"/>
            <a:ext cx="5986849" cy="337905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31A612-878D-4DDE-534F-55EAEB1AD30E}"/>
              </a:ext>
            </a:extLst>
          </p:cNvPr>
          <p:cNvSpPr txBox="1"/>
          <p:nvPr/>
        </p:nvSpPr>
        <p:spPr>
          <a:xfrm>
            <a:off x="838200" y="6526713"/>
            <a:ext cx="5171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hlinkClick r:id="rId4"/>
              </a:rPr>
              <a:t>https://wuhaixu2016.github.io/pdf/ICLR2023_TimesNet.pdf</a:t>
            </a:r>
            <a:endParaRPr lang="en-US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7A5B2F-18E2-6A85-5A3C-93FA77D9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279FB-E6BA-7C10-3654-F520CECD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Time-Series Tasks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31A612-878D-4DDE-534F-55EAEB1AD30E}"/>
              </a:ext>
            </a:extLst>
          </p:cNvPr>
          <p:cNvSpPr txBox="1"/>
          <p:nvPr/>
        </p:nvSpPr>
        <p:spPr>
          <a:xfrm>
            <a:off x="310081" y="6273225"/>
            <a:ext cx="1188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Haixu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Wu,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Tengge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Hu, Yong Liu, Hang Zhou,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Jianmin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Wang, &amp;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Mingsheng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Long (2023).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TimesNet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: Temporal 2D-Variation Modeling for General Time Series Analysis. In ICLR. OpenReview.net.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7A5B2F-18E2-6A85-5A3C-93FA77D9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B03BA9-E46B-93F0-C513-C6DBFE58F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" y="2093454"/>
            <a:ext cx="12131883" cy="35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5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90A583C-440F-214A-D85F-772B9AF627F3}"/>
              </a:ext>
            </a:extLst>
          </p:cNvPr>
          <p:cNvSpPr/>
          <p:nvPr/>
        </p:nvSpPr>
        <p:spPr>
          <a:xfrm>
            <a:off x="6029325" y="365125"/>
            <a:ext cx="5610410" cy="5628268"/>
          </a:xfrm>
          <a:prstGeom prst="roundRect">
            <a:avLst>
              <a:gd name="adj" fmla="val 758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2415FAE-4136-656E-A849-96B0903B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         </a:t>
            </a:r>
            <a:r>
              <a:rPr lang="en-US" b="1" dirty="0"/>
              <a:t>≠</a:t>
            </a:r>
            <a:r>
              <a:rPr lang="en-US" dirty="0"/>
              <a:t>         Time Series Data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464B97FF-36AB-9B9B-2B28-4C9886333A01}"/>
              </a:ext>
            </a:extLst>
          </p:cNvPr>
          <p:cNvGrpSpPr/>
          <p:nvPr/>
        </p:nvGrpSpPr>
        <p:grpSpPr>
          <a:xfrm>
            <a:off x="6340248" y="1470357"/>
            <a:ext cx="4221239" cy="4122852"/>
            <a:chOff x="6340248" y="1995445"/>
            <a:chExt cx="4221239" cy="412285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8D03029-C14F-1DEE-5C16-322B97E60392}"/>
                </a:ext>
              </a:extLst>
            </p:cNvPr>
            <p:cNvSpPr/>
            <p:nvPr/>
          </p:nvSpPr>
          <p:spPr>
            <a:xfrm>
              <a:off x="7743695" y="2851467"/>
              <a:ext cx="2618913" cy="32668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54AFC15-1566-1E5E-6C93-EA15C7BEE72D}"/>
                </a:ext>
              </a:extLst>
            </p:cNvPr>
            <p:cNvSpPr/>
            <p:nvPr/>
          </p:nvSpPr>
          <p:spPr>
            <a:xfrm>
              <a:off x="8126915" y="305526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AAB4A9E-B7F9-3854-FF91-F6825CC0E64E}"/>
                </a:ext>
              </a:extLst>
            </p:cNvPr>
            <p:cNvSpPr/>
            <p:nvPr/>
          </p:nvSpPr>
          <p:spPr>
            <a:xfrm>
              <a:off x="8846376" y="305526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D303469-1A63-9DC2-ABC0-B4F26D837AA2}"/>
                </a:ext>
              </a:extLst>
            </p:cNvPr>
            <p:cNvSpPr/>
            <p:nvPr/>
          </p:nvSpPr>
          <p:spPr>
            <a:xfrm>
              <a:off x="9565837" y="305526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FE45B99-768D-7E5E-D777-EF2BB309AC4F}"/>
                </a:ext>
              </a:extLst>
            </p:cNvPr>
            <p:cNvSpPr/>
            <p:nvPr/>
          </p:nvSpPr>
          <p:spPr>
            <a:xfrm>
              <a:off x="8126915" y="356987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FA8A9B3-2D7A-CA0B-A895-858B94B3750E}"/>
                </a:ext>
              </a:extLst>
            </p:cNvPr>
            <p:cNvSpPr/>
            <p:nvPr/>
          </p:nvSpPr>
          <p:spPr>
            <a:xfrm>
              <a:off x="8846376" y="356987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877D983-C80C-E75C-44A4-3E56CD695F71}"/>
                </a:ext>
              </a:extLst>
            </p:cNvPr>
            <p:cNvSpPr/>
            <p:nvPr/>
          </p:nvSpPr>
          <p:spPr>
            <a:xfrm>
              <a:off x="9565837" y="356987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68A4329-D464-3E47-A294-1A111899DCB3}"/>
                </a:ext>
              </a:extLst>
            </p:cNvPr>
            <p:cNvSpPr/>
            <p:nvPr/>
          </p:nvSpPr>
          <p:spPr>
            <a:xfrm>
              <a:off x="8126915" y="408448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3023D8C-D4ED-B483-6894-6D21AB6C4126}"/>
                </a:ext>
              </a:extLst>
            </p:cNvPr>
            <p:cNvSpPr/>
            <p:nvPr/>
          </p:nvSpPr>
          <p:spPr>
            <a:xfrm>
              <a:off x="8846376" y="408448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804508E-A674-0200-10B1-DC11CAEA23B5}"/>
                </a:ext>
              </a:extLst>
            </p:cNvPr>
            <p:cNvSpPr/>
            <p:nvPr/>
          </p:nvSpPr>
          <p:spPr>
            <a:xfrm>
              <a:off x="9565837" y="408448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7FBB244-C695-2ED7-5965-2D6BF338E05A}"/>
                </a:ext>
              </a:extLst>
            </p:cNvPr>
            <p:cNvSpPr/>
            <p:nvPr/>
          </p:nvSpPr>
          <p:spPr>
            <a:xfrm>
              <a:off x="8126915" y="4596060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AE363B3-1E6B-2862-ED34-590F5FBFA9CC}"/>
                </a:ext>
              </a:extLst>
            </p:cNvPr>
            <p:cNvSpPr/>
            <p:nvPr/>
          </p:nvSpPr>
          <p:spPr>
            <a:xfrm>
              <a:off x="8846376" y="4596060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A9E6417-2A91-F3D0-1258-BE7CF6ABC51C}"/>
                </a:ext>
              </a:extLst>
            </p:cNvPr>
            <p:cNvSpPr/>
            <p:nvPr/>
          </p:nvSpPr>
          <p:spPr>
            <a:xfrm>
              <a:off x="9565837" y="4596060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73FC66B-0256-9CF0-1D4B-C11ACFEADDD1}"/>
                </a:ext>
              </a:extLst>
            </p:cNvPr>
            <p:cNvSpPr/>
            <p:nvPr/>
          </p:nvSpPr>
          <p:spPr>
            <a:xfrm>
              <a:off x="8126915" y="5107634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4DA4742-32AA-400C-D9EC-98930343B941}"/>
                </a:ext>
              </a:extLst>
            </p:cNvPr>
            <p:cNvSpPr/>
            <p:nvPr/>
          </p:nvSpPr>
          <p:spPr>
            <a:xfrm>
              <a:off x="8846376" y="5107634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5A566AB-A932-B809-396D-882D63A2619E}"/>
                </a:ext>
              </a:extLst>
            </p:cNvPr>
            <p:cNvSpPr/>
            <p:nvPr/>
          </p:nvSpPr>
          <p:spPr>
            <a:xfrm>
              <a:off x="9565837" y="5107634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8CA98A1-F9D7-7BE0-44F3-7D5C6BE66097}"/>
                </a:ext>
              </a:extLst>
            </p:cNvPr>
            <p:cNvSpPr/>
            <p:nvPr/>
          </p:nvSpPr>
          <p:spPr>
            <a:xfrm>
              <a:off x="8126915" y="5619209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37D8F9B-10AE-74EB-BD45-1CC88277B199}"/>
                </a:ext>
              </a:extLst>
            </p:cNvPr>
            <p:cNvSpPr/>
            <p:nvPr/>
          </p:nvSpPr>
          <p:spPr>
            <a:xfrm>
              <a:off x="8846376" y="5619209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70D7DFA-FEF3-729F-E8A4-2153BC84B3FF}"/>
                </a:ext>
              </a:extLst>
            </p:cNvPr>
            <p:cNvSpPr/>
            <p:nvPr/>
          </p:nvSpPr>
          <p:spPr>
            <a:xfrm>
              <a:off x="9565837" y="5619209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8955D804-C708-8D36-2092-B9DDF129B714}"/>
                </a:ext>
              </a:extLst>
            </p:cNvPr>
            <p:cNvSpPr txBox="1"/>
            <p:nvPr/>
          </p:nvSpPr>
          <p:spPr>
            <a:xfrm>
              <a:off x="8152068" y="2553024"/>
              <a:ext cx="383220" cy="25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</a:t>
              </a: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679AB09F-5A27-D218-BE55-BAAEE2CF4440}"/>
                </a:ext>
              </a:extLst>
            </p:cNvPr>
            <p:cNvSpPr txBox="1"/>
            <p:nvPr/>
          </p:nvSpPr>
          <p:spPr>
            <a:xfrm>
              <a:off x="8871528" y="2553024"/>
              <a:ext cx="433525" cy="25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f2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37C7E24C-F8C7-FD2A-185D-1B9361581D0E}"/>
                </a:ext>
              </a:extLst>
            </p:cNvPr>
            <p:cNvSpPr txBox="1"/>
            <p:nvPr/>
          </p:nvSpPr>
          <p:spPr>
            <a:xfrm>
              <a:off x="9590990" y="2553024"/>
              <a:ext cx="383220" cy="25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f3</a:t>
              </a:r>
            </a:p>
          </p:txBody>
        </p:sp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9E69EC62-D86F-2E36-7808-E069FB515C25}"/>
                </a:ext>
              </a:extLst>
            </p:cNvPr>
            <p:cNvSpPr/>
            <p:nvPr/>
          </p:nvSpPr>
          <p:spPr>
            <a:xfrm>
              <a:off x="7550735" y="2954229"/>
              <a:ext cx="3010752" cy="152723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1EE48290-DE7E-BCE8-F4FF-102064E58835}"/>
                </a:ext>
              </a:extLst>
            </p:cNvPr>
            <p:cNvSpPr txBox="1"/>
            <p:nvPr/>
          </p:nvSpPr>
          <p:spPr>
            <a:xfrm>
              <a:off x="6340248" y="4222979"/>
              <a:ext cx="816156" cy="314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time</a:t>
              </a: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1247AAC2-03FF-A0C6-53E7-C335413585B3}"/>
                </a:ext>
              </a:extLst>
            </p:cNvPr>
            <p:cNvSpPr txBox="1"/>
            <p:nvPr/>
          </p:nvSpPr>
          <p:spPr>
            <a:xfrm>
              <a:off x="8470956" y="1995445"/>
              <a:ext cx="1331169" cy="314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features</a:t>
              </a:r>
            </a:p>
          </p:txBody>
        </p: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833CEE36-5C33-711E-7A01-A71B8AF07BEE}"/>
                </a:ext>
              </a:extLst>
            </p:cNvPr>
            <p:cNvCxnSpPr>
              <a:cxnSpLocks/>
            </p:cNvCxnSpPr>
            <p:nvPr/>
          </p:nvCxnSpPr>
          <p:spPr>
            <a:xfrm>
              <a:off x="7743695" y="2436064"/>
              <a:ext cx="2618913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61DAB70-4C87-E8AF-C35E-80FD1FAFB1BE}"/>
                </a:ext>
              </a:extLst>
            </p:cNvPr>
            <p:cNvCxnSpPr>
              <a:cxnSpLocks/>
            </p:cNvCxnSpPr>
            <p:nvPr/>
          </p:nvCxnSpPr>
          <p:spPr>
            <a:xfrm>
              <a:off x="7178544" y="2851467"/>
              <a:ext cx="0" cy="326683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43D0FA-D25A-6379-555F-62CADF98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12</a:t>
            </a:fld>
            <a:endParaRPr lang="en-US"/>
          </a:p>
        </p:txBody>
      </p: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28FA5115-C937-98DB-4F91-B81BDC12F7D0}"/>
              </a:ext>
            </a:extLst>
          </p:cNvPr>
          <p:cNvGrpSpPr/>
          <p:nvPr/>
        </p:nvGrpSpPr>
        <p:grpSpPr>
          <a:xfrm>
            <a:off x="104448" y="1470357"/>
            <a:ext cx="4221239" cy="4122852"/>
            <a:chOff x="6340248" y="1995445"/>
            <a:chExt cx="4221239" cy="4122852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E449B361-E3B5-CC20-89E1-4EE1F83B46B3}"/>
                </a:ext>
              </a:extLst>
            </p:cNvPr>
            <p:cNvSpPr/>
            <p:nvPr/>
          </p:nvSpPr>
          <p:spPr>
            <a:xfrm>
              <a:off x="7743695" y="2851467"/>
              <a:ext cx="2618913" cy="32668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BDC83A11-0D43-8420-F316-5A68DA27D3AA}"/>
                </a:ext>
              </a:extLst>
            </p:cNvPr>
            <p:cNvSpPr/>
            <p:nvPr/>
          </p:nvSpPr>
          <p:spPr>
            <a:xfrm>
              <a:off x="8126915" y="305526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0C6EEF76-7AAB-FA6E-7508-4D6DE81C9537}"/>
                </a:ext>
              </a:extLst>
            </p:cNvPr>
            <p:cNvSpPr/>
            <p:nvPr/>
          </p:nvSpPr>
          <p:spPr>
            <a:xfrm>
              <a:off x="8846376" y="305526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A03E3489-53FA-1221-42D5-E8DCE47490A9}"/>
                </a:ext>
              </a:extLst>
            </p:cNvPr>
            <p:cNvSpPr/>
            <p:nvPr/>
          </p:nvSpPr>
          <p:spPr>
            <a:xfrm>
              <a:off x="9565837" y="3055266"/>
              <a:ext cx="433526" cy="30366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1F71B2C-8C36-48E1-017E-D44F2BCE421D}"/>
                </a:ext>
              </a:extLst>
            </p:cNvPr>
            <p:cNvSpPr/>
            <p:nvPr/>
          </p:nvSpPr>
          <p:spPr>
            <a:xfrm>
              <a:off x="8126915" y="3569876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502F28F-CDD3-EDD3-2054-FEA061ADBEBB}"/>
                </a:ext>
              </a:extLst>
            </p:cNvPr>
            <p:cNvSpPr/>
            <p:nvPr/>
          </p:nvSpPr>
          <p:spPr>
            <a:xfrm>
              <a:off x="8846376" y="3569876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7C8FE2B-0638-8956-0FFA-30FD1EEA1936}"/>
                </a:ext>
              </a:extLst>
            </p:cNvPr>
            <p:cNvSpPr/>
            <p:nvPr/>
          </p:nvSpPr>
          <p:spPr>
            <a:xfrm>
              <a:off x="9565837" y="3569876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0D2C3D1-3FAD-D98B-55BD-7B8C0D253269}"/>
                </a:ext>
              </a:extLst>
            </p:cNvPr>
            <p:cNvSpPr/>
            <p:nvPr/>
          </p:nvSpPr>
          <p:spPr>
            <a:xfrm>
              <a:off x="8126915" y="4084486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80086A55-0271-23CF-611B-FB3CF2E59476}"/>
                </a:ext>
              </a:extLst>
            </p:cNvPr>
            <p:cNvSpPr/>
            <p:nvPr/>
          </p:nvSpPr>
          <p:spPr>
            <a:xfrm>
              <a:off x="8846376" y="4084486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0D5F9554-DBBF-9EE5-88F2-FCDF59BEDE2B}"/>
                </a:ext>
              </a:extLst>
            </p:cNvPr>
            <p:cNvSpPr/>
            <p:nvPr/>
          </p:nvSpPr>
          <p:spPr>
            <a:xfrm>
              <a:off x="9565837" y="4084486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1B27054F-67A0-95FA-AD6E-3095FBE056E2}"/>
                </a:ext>
              </a:extLst>
            </p:cNvPr>
            <p:cNvSpPr/>
            <p:nvPr/>
          </p:nvSpPr>
          <p:spPr>
            <a:xfrm>
              <a:off x="8126915" y="4596060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C3F1BD3F-199F-2B94-7A1D-CB2E2B776949}"/>
                </a:ext>
              </a:extLst>
            </p:cNvPr>
            <p:cNvSpPr/>
            <p:nvPr/>
          </p:nvSpPr>
          <p:spPr>
            <a:xfrm>
              <a:off x="8846376" y="4596060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765A39A2-E441-3FDD-6FD6-3AE4DCA35304}"/>
                </a:ext>
              </a:extLst>
            </p:cNvPr>
            <p:cNvSpPr/>
            <p:nvPr/>
          </p:nvSpPr>
          <p:spPr>
            <a:xfrm>
              <a:off x="9565837" y="4596060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E3E8FC8C-57C8-B006-F0EB-385C0D1B4C8F}"/>
                </a:ext>
              </a:extLst>
            </p:cNvPr>
            <p:cNvSpPr/>
            <p:nvPr/>
          </p:nvSpPr>
          <p:spPr>
            <a:xfrm>
              <a:off x="8126915" y="5107634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03494701-0FD0-F1C5-7FD9-ADFC8DC9E5D3}"/>
                </a:ext>
              </a:extLst>
            </p:cNvPr>
            <p:cNvSpPr/>
            <p:nvPr/>
          </p:nvSpPr>
          <p:spPr>
            <a:xfrm>
              <a:off x="8846376" y="5107634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379A3B92-055F-E5F9-AF67-9ED7FEBF77FF}"/>
                </a:ext>
              </a:extLst>
            </p:cNvPr>
            <p:cNvSpPr/>
            <p:nvPr/>
          </p:nvSpPr>
          <p:spPr>
            <a:xfrm>
              <a:off x="9565837" y="5107634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FF5B706A-23F0-741B-645F-90C990CDF810}"/>
                </a:ext>
              </a:extLst>
            </p:cNvPr>
            <p:cNvSpPr/>
            <p:nvPr/>
          </p:nvSpPr>
          <p:spPr>
            <a:xfrm>
              <a:off x="8126915" y="5619209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18DC5B18-22C3-F573-E0F3-86FFC3A4E76A}"/>
                </a:ext>
              </a:extLst>
            </p:cNvPr>
            <p:cNvSpPr/>
            <p:nvPr/>
          </p:nvSpPr>
          <p:spPr>
            <a:xfrm>
              <a:off x="8846376" y="5619209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79853E6A-C77D-1C0C-84ED-9BFAB42DA418}"/>
                </a:ext>
              </a:extLst>
            </p:cNvPr>
            <p:cNvSpPr/>
            <p:nvPr/>
          </p:nvSpPr>
          <p:spPr>
            <a:xfrm>
              <a:off x="9565837" y="5619209"/>
              <a:ext cx="433526" cy="30366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1395A41F-B175-9FAD-C0C5-0E219FF65FB9}"/>
                </a:ext>
              </a:extLst>
            </p:cNvPr>
            <p:cNvSpPr txBox="1"/>
            <p:nvPr/>
          </p:nvSpPr>
          <p:spPr>
            <a:xfrm>
              <a:off x="8152068" y="2553024"/>
              <a:ext cx="383220" cy="25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</a:t>
              </a: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455A77F3-3227-74B9-4836-30282254BCC4}"/>
                </a:ext>
              </a:extLst>
            </p:cNvPr>
            <p:cNvSpPr txBox="1"/>
            <p:nvPr/>
          </p:nvSpPr>
          <p:spPr>
            <a:xfrm>
              <a:off x="8871528" y="2553024"/>
              <a:ext cx="433525" cy="25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f2</a:t>
              </a: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76E5D1FA-A47C-E579-521C-C854480BBF2F}"/>
                </a:ext>
              </a:extLst>
            </p:cNvPr>
            <p:cNvSpPr txBox="1"/>
            <p:nvPr/>
          </p:nvSpPr>
          <p:spPr>
            <a:xfrm>
              <a:off x="9590990" y="2553024"/>
              <a:ext cx="383220" cy="251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f3</a:t>
              </a:r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9D11091C-9106-4643-133A-B14B95A9F364}"/>
                </a:ext>
              </a:extLst>
            </p:cNvPr>
            <p:cNvSpPr/>
            <p:nvPr/>
          </p:nvSpPr>
          <p:spPr>
            <a:xfrm>
              <a:off x="7550735" y="2954229"/>
              <a:ext cx="3010752" cy="5041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4EF90378-B8E3-D49F-FA4C-A0AEB9D613ED}"/>
                </a:ext>
              </a:extLst>
            </p:cNvPr>
            <p:cNvSpPr txBox="1"/>
            <p:nvPr/>
          </p:nvSpPr>
          <p:spPr>
            <a:xfrm>
              <a:off x="6340248" y="4222979"/>
              <a:ext cx="8161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</a:rPr>
                <a:t>time</a:t>
              </a: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D46D6687-4C23-8A6B-8AC2-17840EE239B1}"/>
                </a:ext>
              </a:extLst>
            </p:cNvPr>
            <p:cNvSpPr txBox="1"/>
            <p:nvPr/>
          </p:nvSpPr>
          <p:spPr>
            <a:xfrm>
              <a:off x="8470956" y="1995445"/>
              <a:ext cx="1331169" cy="314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features</a:t>
              </a:r>
            </a:p>
          </p:txBody>
        </p:sp>
        <p:cxnSp>
          <p:nvCxnSpPr>
            <p:cNvPr id="133" name="直線單箭頭接點 132">
              <a:extLst>
                <a:ext uri="{FF2B5EF4-FFF2-40B4-BE49-F238E27FC236}">
                  <a16:creationId xmlns:a16="http://schemas.microsoft.com/office/drawing/2014/main" id="{B1EE5E8C-B9FD-2257-F8AC-B3BF95BB4638}"/>
                </a:ext>
              </a:extLst>
            </p:cNvPr>
            <p:cNvCxnSpPr>
              <a:cxnSpLocks/>
            </p:cNvCxnSpPr>
            <p:nvPr/>
          </p:nvCxnSpPr>
          <p:spPr>
            <a:xfrm>
              <a:off x="7743695" y="2436064"/>
              <a:ext cx="2618913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單箭頭接點 133">
              <a:extLst>
                <a:ext uri="{FF2B5EF4-FFF2-40B4-BE49-F238E27FC236}">
                  <a16:creationId xmlns:a16="http://schemas.microsoft.com/office/drawing/2014/main" id="{2EA078FA-7B1A-307F-1803-D449A6CD2F75}"/>
                </a:ext>
              </a:extLst>
            </p:cNvPr>
            <p:cNvCxnSpPr>
              <a:cxnSpLocks/>
            </p:cNvCxnSpPr>
            <p:nvPr/>
          </p:nvCxnSpPr>
          <p:spPr>
            <a:xfrm>
              <a:off x="7178544" y="2851467"/>
              <a:ext cx="0" cy="326683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A3BE0908-6E5E-D935-3A74-E5A4734F4795}"/>
              </a:ext>
            </a:extLst>
          </p:cNvPr>
          <p:cNvSpPr txBox="1"/>
          <p:nvPr/>
        </p:nvSpPr>
        <p:spPr>
          <a:xfrm>
            <a:off x="6267640" y="6146996"/>
            <a:ext cx="5372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Time must be included in time-series data, and it can be evenly either </a:t>
            </a:r>
            <a:r>
              <a:rPr lang="en-US" altLang="zh-TW" dirty="0">
                <a:highlight>
                  <a:srgbClr val="FFFF00"/>
                </a:highlight>
              </a:rPr>
              <a:t>evenly</a:t>
            </a:r>
            <a:r>
              <a:rPr lang="en-US" altLang="zh-TW" dirty="0"/>
              <a:t> or irregularly sampled.</a:t>
            </a:r>
            <a:endParaRPr lang="zh-TW" altLang="en-US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F1DA20FC-CCCA-4144-E294-0CCF4267DAAF}"/>
              </a:ext>
            </a:extLst>
          </p:cNvPr>
          <p:cNvSpPr txBox="1"/>
          <p:nvPr/>
        </p:nvSpPr>
        <p:spPr>
          <a:xfrm>
            <a:off x="512526" y="6142808"/>
            <a:ext cx="418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Time can be included in tabular data, but it's often not utilized.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885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F093A-0ACF-61F4-3B98-009F4A39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Timestamp-level </a:t>
            </a:r>
            <a:r>
              <a:rPr lang="en-US" altLang="zh-TW" dirty="0"/>
              <a:t>Representations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AFB90A-3C21-1E38-E4DE-36C431A71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4876"/>
                <a:ext cx="6099291" cy="49644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b="1" dirty="0"/>
                  <a:t>Input</a:t>
                </a:r>
              </a:p>
              <a:p>
                <a:pPr lvl="1"/>
                <a:r>
                  <a:rPr lang="en-US" altLang="zh-TW" dirty="0"/>
                  <a:t>A time series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altLang="zh-TW" dirty="0"/>
                  <a:t> within a set of time series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/>
                  <a:t>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instances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TW" dirty="0"/>
                  <a:t> is the number of measurements over time, and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zh-TW" dirty="0"/>
                  <a:t> is the number of features.</a:t>
                </a:r>
                <a:endParaRPr lang="en-US" altLang="zh-TW" dirty="0"/>
              </a:p>
              <a:p>
                <a:r>
                  <a:rPr lang="en-US" altLang="zh-TW" b="1" dirty="0">
                    <a:solidFill>
                      <a:schemeClr val="accent1"/>
                    </a:solidFill>
                  </a:rPr>
                  <a:t>Our Goal</a:t>
                </a:r>
              </a:p>
              <a:p>
                <a:pPr lvl="1"/>
                <a:r>
                  <a:rPr lang="en-US" altLang="zh-TW" dirty="0">
                    <a:solidFill>
                      <a:schemeClr val="accent1"/>
                    </a:solidFill>
                  </a:rPr>
                  <a:t>A nonlinear embedding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accent1"/>
                    </a:solidFill>
                  </a:rPr>
                  <a:t> that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accent1"/>
                    </a:solidFill>
                  </a:rPr>
                  <a:t> to its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solidFill>
                    <a:schemeClr val="accent1"/>
                  </a:solidFill>
                </a:endParaRPr>
              </a:p>
              <a:p>
                <a:r>
                  <a:rPr lang="en-US" altLang="zh-TW" b="1" dirty="0"/>
                  <a:t>Output</a:t>
                </a:r>
              </a:p>
              <a:p>
                <a:pPr lvl="1"/>
                <a:r>
                  <a:rPr kumimoji="1" lang="en-US" altLang="zh-TW" sz="2400" dirty="0"/>
                  <a:t>The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TW" sz="2400" dirty="0"/>
                  <a:t> that best describes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is the dimension of representation vectors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AFB90A-3C21-1E38-E4DE-36C431A71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4876"/>
                <a:ext cx="6099291" cy="4964471"/>
              </a:xfrm>
              <a:blipFill>
                <a:blip r:embed="rId2"/>
                <a:stretch>
                  <a:fillRect l="-1800" t="-2826" r="-11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15763A-BB50-73F0-570C-39582E74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782DF69-C311-94D1-A384-78C4140E70C8}"/>
                  </a:ext>
                </a:extLst>
              </p:cNvPr>
              <p:cNvSpPr txBox="1"/>
              <p:nvPr/>
            </p:nvSpPr>
            <p:spPr>
              <a:xfrm>
                <a:off x="6997582" y="4104589"/>
                <a:ext cx="5374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altLang="zh-TW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782DF69-C311-94D1-A384-78C4140E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582" y="4104589"/>
                <a:ext cx="537455" cy="461665"/>
              </a:xfrm>
              <a:prstGeom prst="rect">
                <a:avLst/>
              </a:prstGeom>
              <a:blipFill>
                <a:blip r:embed="rId3"/>
                <a:stretch>
                  <a:fillRect l="-340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63FD7250-323E-804A-3951-16196AEE5D8F}"/>
              </a:ext>
            </a:extLst>
          </p:cNvPr>
          <p:cNvGrpSpPr/>
          <p:nvPr/>
        </p:nvGrpSpPr>
        <p:grpSpPr>
          <a:xfrm>
            <a:off x="7604834" y="31544"/>
            <a:ext cx="4348871" cy="3971471"/>
            <a:chOff x="7079736" y="159450"/>
            <a:chExt cx="4348871" cy="3971471"/>
          </a:xfrm>
        </p:grpSpPr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4280D347-9CE2-AA2B-E870-08227326C2A7}"/>
                </a:ext>
              </a:extLst>
            </p:cNvPr>
            <p:cNvSpPr txBox="1"/>
            <p:nvPr/>
          </p:nvSpPr>
          <p:spPr>
            <a:xfrm>
              <a:off x="7079736" y="2211100"/>
              <a:ext cx="782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time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97BD121-359F-D900-8479-0C8A550593B9}"/>
                </a:ext>
              </a:extLst>
            </p:cNvPr>
            <p:cNvSpPr/>
            <p:nvPr/>
          </p:nvSpPr>
          <p:spPr>
            <a:xfrm>
              <a:off x="8216438" y="864086"/>
              <a:ext cx="2618913" cy="32668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CB23004-0885-B986-5973-35330F82656E}"/>
                </a:ext>
              </a:extLst>
            </p:cNvPr>
            <p:cNvSpPr/>
            <p:nvPr/>
          </p:nvSpPr>
          <p:spPr>
            <a:xfrm>
              <a:off x="8599659" y="1067886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27DF724-3F2D-0A13-AB01-25E4B06CA94D}"/>
                </a:ext>
              </a:extLst>
            </p:cNvPr>
            <p:cNvSpPr/>
            <p:nvPr/>
          </p:nvSpPr>
          <p:spPr>
            <a:xfrm>
              <a:off x="9319120" y="1067886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CB9819F-08A8-17CB-149E-4D73D2E65C82}"/>
                </a:ext>
              </a:extLst>
            </p:cNvPr>
            <p:cNvSpPr/>
            <p:nvPr/>
          </p:nvSpPr>
          <p:spPr>
            <a:xfrm>
              <a:off x="10038581" y="1067886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56F4132-D188-9175-D0A8-E7FD6181E88E}"/>
                </a:ext>
              </a:extLst>
            </p:cNvPr>
            <p:cNvSpPr/>
            <p:nvPr/>
          </p:nvSpPr>
          <p:spPr>
            <a:xfrm>
              <a:off x="8599659" y="1582495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7849CD7-16FB-4A25-55BC-4215BF86F706}"/>
                </a:ext>
              </a:extLst>
            </p:cNvPr>
            <p:cNvSpPr/>
            <p:nvPr/>
          </p:nvSpPr>
          <p:spPr>
            <a:xfrm>
              <a:off x="9319120" y="1582495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96E2F8B-9987-B559-9F7B-384CC1C2BA29}"/>
                </a:ext>
              </a:extLst>
            </p:cNvPr>
            <p:cNvSpPr/>
            <p:nvPr/>
          </p:nvSpPr>
          <p:spPr>
            <a:xfrm>
              <a:off x="10038581" y="1582495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B6237BC-A496-765B-E207-30F4C5E3935F}"/>
                </a:ext>
              </a:extLst>
            </p:cNvPr>
            <p:cNvSpPr/>
            <p:nvPr/>
          </p:nvSpPr>
          <p:spPr>
            <a:xfrm>
              <a:off x="8599659" y="2097104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6424671-4930-C9CB-D26A-FF27232BC4EC}"/>
                </a:ext>
              </a:extLst>
            </p:cNvPr>
            <p:cNvSpPr/>
            <p:nvPr/>
          </p:nvSpPr>
          <p:spPr>
            <a:xfrm>
              <a:off x="9319120" y="2097104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5928073-3011-F08D-01F1-70BAA5DBA5A8}"/>
                </a:ext>
              </a:extLst>
            </p:cNvPr>
            <p:cNvSpPr/>
            <p:nvPr/>
          </p:nvSpPr>
          <p:spPr>
            <a:xfrm>
              <a:off x="10038581" y="2097104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0458AEA-615C-0B68-DB03-186D51522D11}"/>
                </a:ext>
              </a:extLst>
            </p:cNvPr>
            <p:cNvSpPr/>
            <p:nvPr/>
          </p:nvSpPr>
          <p:spPr>
            <a:xfrm>
              <a:off x="8599659" y="2608678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D3BDB9E-E8C9-1244-51C9-85636E970DE5}"/>
                </a:ext>
              </a:extLst>
            </p:cNvPr>
            <p:cNvSpPr/>
            <p:nvPr/>
          </p:nvSpPr>
          <p:spPr>
            <a:xfrm>
              <a:off x="9319120" y="2608678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423A331-F099-DE79-4EF8-5AF674FCA5BC}"/>
                </a:ext>
              </a:extLst>
            </p:cNvPr>
            <p:cNvSpPr/>
            <p:nvPr/>
          </p:nvSpPr>
          <p:spPr>
            <a:xfrm>
              <a:off x="10038581" y="2608678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ECEA962-C5B2-E650-675E-799728D053B7}"/>
                </a:ext>
              </a:extLst>
            </p:cNvPr>
            <p:cNvSpPr/>
            <p:nvPr/>
          </p:nvSpPr>
          <p:spPr>
            <a:xfrm>
              <a:off x="8599659" y="3120252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470BE3E1-3611-F449-14C6-1C85B2241C2A}"/>
                </a:ext>
              </a:extLst>
            </p:cNvPr>
            <p:cNvSpPr/>
            <p:nvPr/>
          </p:nvSpPr>
          <p:spPr>
            <a:xfrm>
              <a:off x="9319120" y="3120252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4D8C6FB-6743-BA76-122E-CB87377165DD}"/>
                </a:ext>
              </a:extLst>
            </p:cNvPr>
            <p:cNvSpPr/>
            <p:nvPr/>
          </p:nvSpPr>
          <p:spPr>
            <a:xfrm>
              <a:off x="10038581" y="3120252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0FB64F8-C6B4-732A-DA1C-28C2A10C0907}"/>
                </a:ext>
              </a:extLst>
            </p:cNvPr>
            <p:cNvSpPr/>
            <p:nvPr/>
          </p:nvSpPr>
          <p:spPr>
            <a:xfrm>
              <a:off x="8599659" y="3631826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B3474B4-6660-78A7-08B7-680C0720D8BA}"/>
                </a:ext>
              </a:extLst>
            </p:cNvPr>
            <p:cNvSpPr/>
            <p:nvPr/>
          </p:nvSpPr>
          <p:spPr>
            <a:xfrm>
              <a:off x="9319120" y="3631826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61FC3A0-F480-41EE-9279-7A36337C3C3E}"/>
                </a:ext>
              </a:extLst>
            </p:cNvPr>
            <p:cNvSpPr/>
            <p:nvPr/>
          </p:nvSpPr>
          <p:spPr>
            <a:xfrm>
              <a:off x="10038581" y="3631826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7F0C55B3-11E4-7BE0-F2CF-AE0FFC068C36}"/>
                </a:ext>
              </a:extLst>
            </p:cNvPr>
            <p:cNvSpPr/>
            <p:nvPr/>
          </p:nvSpPr>
          <p:spPr>
            <a:xfrm>
              <a:off x="8023479" y="966848"/>
              <a:ext cx="3010752" cy="153741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DF1D8EB2-9965-FC10-35A3-A69B8C1F9972}"/>
                </a:ext>
              </a:extLst>
            </p:cNvPr>
            <p:cNvSpPr/>
            <p:nvPr/>
          </p:nvSpPr>
          <p:spPr>
            <a:xfrm>
              <a:off x="8023479" y="1479307"/>
              <a:ext cx="3010752" cy="1537417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6E5AE1AE-3149-681F-9A62-F504CCA020A4}"/>
                    </a:ext>
                  </a:extLst>
                </p:cNvPr>
                <p:cNvSpPr txBox="1"/>
                <p:nvPr/>
              </p:nvSpPr>
              <p:spPr>
                <a:xfrm>
                  <a:off x="11069256" y="1485894"/>
                  <a:ext cx="3100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6E5AE1AE-3149-681F-9A62-F504CCA02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9256" y="1485894"/>
                  <a:ext cx="31008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6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14BFE519-9CCF-3B93-7864-B7A201B1BBB7}"/>
                </a:ext>
              </a:extLst>
            </p:cNvPr>
            <p:cNvGrpSpPr/>
            <p:nvPr/>
          </p:nvGrpSpPr>
          <p:grpSpPr>
            <a:xfrm>
              <a:off x="11033553" y="2096934"/>
              <a:ext cx="395054" cy="369332"/>
              <a:chOff x="9983597" y="-30560"/>
              <a:chExt cx="395054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795DFEBA-6EA5-0108-B1B2-CB250DEA4FEF}"/>
                      </a:ext>
                    </a:extLst>
                  </p:cNvPr>
                  <p:cNvSpPr txBox="1"/>
                  <p:nvPr/>
                </p:nvSpPr>
                <p:spPr>
                  <a:xfrm>
                    <a:off x="9983597" y="-30560"/>
                    <a:ext cx="31008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8107A9FB-0CE4-DA78-7FC3-903C80B547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3597" y="-30560"/>
                    <a:ext cx="3100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EE0416C-50EB-38D0-9D23-95BEE7A39305}"/>
                  </a:ext>
                </a:extLst>
              </p:cNvPr>
              <p:cNvSpPr/>
              <p:nvPr/>
            </p:nvSpPr>
            <p:spPr>
              <a:xfrm>
                <a:off x="10022432" y="47462"/>
                <a:ext cx="356219" cy="266977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B4EBFFD1-F078-D18C-356C-36F6BFDB4DFF}"/>
                </a:ext>
              </a:extLst>
            </p:cNvPr>
            <p:cNvSpPr txBox="1"/>
            <p:nvPr/>
          </p:nvSpPr>
          <p:spPr>
            <a:xfrm>
              <a:off x="8915150" y="159450"/>
              <a:ext cx="1240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features</a:t>
              </a:r>
            </a:p>
          </p:txBody>
        </p: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E0D1FDF6-FFE3-C8A5-0FFB-405DB3354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6431" y="656908"/>
              <a:ext cx="2618913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5E8F0E25-4302-378F-8CC4-01B6B6E7DB06}"/>
                </a:ext>
              </a:extLst>
            </p:cNvPr>
            <p:cNvCxnSpPr>
              <a:cxnSpLocks/>
            </p:cNvCxnSpPr>
            <p:nvPr/>
          </p:nvCxnSpPr>
          <p:spPr>
            <a:xfrm>
              <a:off x="7862181" y="864094"/>
              <a:ext cx="0" cy="3266827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箭號: 弧形右彎 6">
            <a:extLst>
              <a:ext uri="{FF2B5EF4-FFF2-40B4-BE49-F238E27FC236}">
                <a16:creationId xmlns:a16="http://schemas.microsoft.com/office/drawing/2014/main" id="{9EA071F7-AC77-2C39-0C06-AC4F61997DE3}"/>
              </a:ext>
            </a:extLst>
          </p:cNvPr>
          <p:cNvSpPr/>
          <p:nvPr/>
        </p:nvSpPr>
        <p:spPr>
          <a:xfrm>
            <a:off x="7567926" y="2778751"/>
            <a:ext cx="893419" cy="273556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F5EF4932-85B8-0AC6-C388-B4E02D17A6F3}"/>
              </a:ext>
            </a:extLst>
          </p:cNvPr>
          <p:cNvGrpSpPr/>
          <p:nvPr/>
        </p:nvGrpSpPr>
        <p:grpSpPr>
          <a:xfrm rot="16200000">
            <a:off x="8643474" y="4063156"/>
            <a:ext cx="1537416" cy="1881199"/>
            <a:chOff x="8859595" y="3583675"/>
            <a:chExt cx="1537416" cy="1881199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4699B4D6-AB6C-5492-9B4D-8A44BE75D2BE}"/>
                </a:ext>
              </a:extLst>
            </p:cNvPr>
            <p:cNvSpPr/>
            <p:nvPr/>
          </p:nvSpPr>
          <p:spPr>
            <a:xfrm rot="16200000">
              <a:off x="9924918" y="4101607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6C1CBC4-674A-7005-9D32-A3B2E3BA1413}"/>
                </a:ext>
              </a:extLst>
            </p:cNvPr>
            <p:cNvSpPr/>
            <p:nvPr/>
          </p:nvSpPr>
          <p:spPr>
            <a:xfrm rot="16200000">
              <a:off x="9924918" y="4636708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矩形: 圓角 141">
              <a:extLst>
                <a:ext uri="{FF2B5EF4-FFF2-40B4-BE49-F238E27FC236}">
                  <a16:creationId xmlns:a16="http://schemas.microsoft.com/office/drawing/2014/main" id="{6C315F8E-6C42-8BA7-6537-6CA6D3F6B806}"/>
                </a:ext>
              </a:extLst>
            </p:cNvPr>
            <p:cNvSpPr/>
            <p:nvPr/>
          </p:nvSpPr>
          <p:spPr>
            <a:xfrm rot="16200000">
              <a:off x="8856707" y="3924570"/>
              <a:ext cx="1543192" cy="15374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78F52786-00C2-6CA5-7E07-9FB8CB34B16A}"/>
                </a:ext>
              </a:extLst>
            </p:cNvPr>
            <p:cNvSpPr/>
            <p:nvPr/>
          </p:nvSpPr>
          <p:spPr>
            <a:xfrm rot="16200000">
              <a:off x="9410311" y="4101607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12E2A882-A397-7D72-3B23-792786D0C08B}"/>
                </a:ext>
              </a:extLst>
            </p:cNvPr>
            <p:cNvSpPr/>
            <p:nvPr/>
          </p:nvSpPr>
          <p:spPr>
            <a:xfrm rot="16200000">
              <a:off x="9410311" y="4636708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E2B9FC3F-C483-657A-46D5-86274581F99B}"/>
                </a:ext>
              </a:extLst>
            </p:cNvPr>
            <p:cNvSpPr/>
            <p:nvPr/>
          </p:nvSpPr>
          <p:spPr>
            <a:xfrm rot="16200000">
              <a:off x="8895699" y="4101607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E08E86C5-AB4D-A528-8639-630FD0CCB8F7}"/>
                </a:ext>
              </a:extLst>
            </p:cNvPr>
            <p:cNvSpPr/>
            <p:nvPr/>
          </p:nvSpPr>
          <p:spPr>
            <a:xfrm rot="16200000">
              <a:off x="8895699" y="4636708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4A82804F-EC6C-4FA7-20B5-A5838F6756AB}"/>
                    </a:ext>
                  </a:extLst>
                </p:cNvPr>
                <p:cNvSpPr txBox="1"/>
                <p:nvPr/>
              </p:nvSpPr>
              <p:spPr>
                <a:xfrm rot="5400000">
                  <a:off x="9455689" y="3554050"/>
                  <a:ext cx="3100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4A82804F-EC6C-4FA7-20B5-A5838F675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55689" y="3554050"/>
                  <a:ext cx="310081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D41EEA7D-EED3-5CC2-1B27-D98E504CF7E3}"/>
                    </a:ext>
                  </a:extLst>
                </p:cNvPr>
                <p:cNvSpPr txBox="1"/>
                <p:nvPr/>
              </p:nvSpPr>
              <p:spPr>
                <a:xfrm rot="5400000">
                  <a:off x="8968034" y="4921036"/>
                  <a:ext cx="31008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D41EEA7D-EED3-5CC2-1B27-D98E504CF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968034" y="4921036"/>
                  <a:ext cx="310081" cy="381515"/>
                </a:xfrm>
                <a:prstGeom prst="rect">
                  <a:avLst/>
                </a:prstGeom>
                <a:blipFill>
                  <a:blip r:embed="rId7"/>
                  <a:stretch>
                    <a:fillRect r="-470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3BA26540-21DC-1DA3-46B2-784D83D9BE19}"/>
                    </a:ext>
                  </a:extLst>
                </p:cNvPr>
                <p:cNvSpPr txBox="1"/>
                <p:nvPr/>
              </p:nvSpPr>
              <p:spPr>
                <a:xfrm rot="5400000">
                  <a:off x="9483468" y="4921044"/>
                  <a:ext cx="31008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3BA26540-21DC-1DA3-46B2-784D83D9B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83468" y="4921044"/>
                  <a:ext cx="310081" cy="381515"/>
                </a:xfrm>
                <a:prstGeom prst="rect">
                  <a:avLst/>
                </a:prstGeom>
                <a:blipFill>
                  <a:blip r:embed="rId8"/>
                  <a:stretch>
                    <a:fillRect r="-470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149">
                  <a:extLst>
                    <a:ext uri="{FF2B5EF4-FFF2-40B4-BE49-F238E27FC236}">
                      <a16:creationId xmlns:a16="http://schemas.microsoft.com/office/drawing/2014/main" id="{153F21F7-BC9C-FFC7-F17D-C485068CFA72}"/>
                    </a:ext>
                  </a:extLst>
                </p:cNvPr>
                <p:cNvSpPr txBox="1"/>
                <p:nvPr/>
              </p:nvSpPr>
              <p:spPr>
                <a:xfrm rot="5400000">
                  <a:off x="9999679" y="4921046"/>
                  <a:ext cx="31008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文字方塊 149">
                  <a:extLst>
                    <a:ext uri="{FF2B5EF4-FFF2-40B4-BE49-F238E27FC236}">
                      <a16:creationId xmlns:a16="http://schemas.microsoft.com/office/drawing/2014/main" id="{153F21F7-BC9C-FFC7-F17D-C485068CF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999679" y="4921046"/>
                  <a:ext cx="310081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470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直線接點 150">
              <a:extLst>
                <a:ext uri="{FF2B5EF4-FFF2-40B4-BE49-F238E27FC236}">
                  <a16:creationId xmlns:a16="http://schemas.microsoft.com/office/drawing/2014/main" id="{0B314B0F-D097-0CCF-8805-1BF3039ED25A}"/>
                </a:ext>
              </a:extLst>
            </p:cNvPr>
            <p:cNvCxnSpPr>
              <a:cxnSpLocks/>
            </p:cNvCxnSpPr>
            <p:nvPr/>
          </p:nvCxnSpPr>
          <p:spPr>
            <a:xfrm>
              <a:off x="9372053" y="4036674"/>
              <a:ext cx="0" cy="96862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>
              <a:extLst>
                <a:ext uri="{FF2B5EF4-FFF2-40B4-BE49-F238E27FC236}">
                  <a16:creationId xmlns:a16="http://schemas.microsoft.com/office/drawing/2014/main" id="{E7A8DEFB-D1A4-394B-9E63-4C50CA8BAE65}"/>
                </a:ext>
              </a:extLst>
            </p:cNvPr>
            <p:cNvCxnSpPr>
              <a:cxnSpLocks/>
            </p:cNvCxnSpPr>
            <p:nvPr/>
          </p:nvCxnSpPr>
          <p:spPr>
            <a:xfrm>
              <a:off x="9872937" y="4036674"/>
              <a:ext cx="0" cy="96862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939E8700-073B-C2EE-610A-15CD886701EF}"/>
              </a:ext>
            </a:extLst>
          </p:cNvPr>
          <p:cNvGrpSpPr/>
          <p:nvPr/>
        </p:nvGrpSpPr>
        <p:grpSpPr>
          <a:xfrm>
            <a:off x="10394230" y="4755369"/>
            <a:ext cx="1590847" cy="1537417"/>
            <a:chOff x="10345996" y="4905736"/>
            <a:chExt cx="1590847" cy="1537417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8B21AFC1-6B17-7A41-9935-9638F4DF8369}"/>
                </a:ext>
              </a:extLst>
            </p:cNvPr>
            <p:cNvSpPr/>
            <p:nvPr/>
          </p:nvSpPr>
          <p:spPr>
            <a:xfrm rot="10800000">
              <a:off x="10849590" y="5010120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A4876D9D-439C-58A0-7C65-9E07DDB2C697}"/>
                </a:ext>
              </a:extLst>
            </p:cNvPr>
            <p:cNvSpPr/>
            <p:nvPr/>
          </p:nvSpPr>
          <p:spPr>
            <a:xfrm rot="10800000">
              <a:off x="11384674" y="5010118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矩形: 圓角 164">
              <a:extLst>
                <a:ext uri="{FF2B5EF4-FFF2-40B4-BE49-F238E27FC236}">
                  <a16:creationId xmlns:a16="http://schemas.microsoft.com/office/drawing/2014/main" id="{2ED30656-EF95-5566-5BFF-CC677B3142CE}"/>
                </a:ext>
              </a:extLst>
            </p:cNvPr>
            <p:cNvSpPr/>
            <p:nvPr/>
          </p:nvSpPr>
          <p:spPr>
            <a:xfrm rot="10800000">
              <a:off x="10748018" y="4905736"/>
              <a:ext cx="1188825" cy="1537417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31DAD8E5-CB24-871E-12B8-91BA8E62F254}"/>
                </a:ext>
              </a:extLst>
            </p:cNvPr>
            <p:cNvSpPr/>
            <p:nvPr/>
          </p:nvSpPr>
          <p:spPr>
            <a:xfrm rot="10800000">
              <a:off x="10849596" y="5513561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F9CBABE3-2CDC-BC0E-F4CD-9104AC17CF8F}"/>
                </a:ext>
              </a:extLst>
            </p:cNvPr>
            <p:cNvSpPr/>
            <p:nvPr/>
          </p:nvSpPr>
          <p:spPr>
            <a:xfrm rot="10800000">
              <a:off x="11384680" y="5513559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76FE203A-C2EE-218E-FBF7-18CA199C2DEF}"/>
                </a:ext>
              </a:extLst>
            </p:cNvPr>
            <p:cNvSpPr/>
            <p:nvPr/>
          </p:nvSpPr>
          <p:spPr>
            <a:xfrm rot="10800000">
              <a:off x="10849596" y="6036304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45D534D-8AAB-2208-BEE8-C2C63C9BE284}"/>
                </a:ext>
              </a:extLst>
            </p:cNvPr>
            <p:cNvSpPr/>
            <p:nvPr/>
          </p:nvSpPr>
          <p:spPr>
            <a:xfrm rot="10800000">
              <a:off x="11384680" y="6036302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0" name="群組 169">
              <a:extLst>
                <a:ext uri="{FF2B5EF4-FFF2-40B4-BE49-F238E27FC236}">
                  <a16:creationId xmlns:a16="http://schemas.microsoft.com/office/drawing/2014/main" id="{0C271954-9735-40C1-30C0-727A3E01541F}"/>
                </a:ext>
              </a:extLst>
            </p:cNvPr>
            <p:cNvGrpSpPr/>
            <p:nvPr/>
          </p:nvGrpSpPr>
          <p:grpSpPr>
            <a:xfrm>
              <a:off x="10345996" y="5480726"/>
              <a:ext cx="335032" cy="369332"/>
              <a:chOff x="9970027" y="-30560"/>
              <a:chExt cx="3350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文字方塊 170">
                    <a:extLst>
                      <a:ext uri="{FF2B5EF4-FFF2-40B4-BE49-F238E27FC236}">
                        <a16:creationId xmlns:a16="http://schemas.microsoft.com/office/drawing/2014/main" id="{8E61DCE4-DF6D-588A-13BF-55FA0A2E2298}"/>
                      </a:ext>
                    </a:extLst>
                  </p:cNvPr>
                  <p:cNvSpPr txBox="1"/>
                  <p:nvPr/>
                </p:nvSpPr>
                <p:spPr>
                  <a:xfrm>
                    <a:off x="9983597" y="-30560"/>
                    <a:ext cx="31008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22C4B821-3CF2-2968-E8B0-2F5A1EFF0E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3597" y="-30560"/>
                    <a:ext cx="310081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4325EA9A-5432-8063-CFCE-A8C1B9FD53A4}"/>
                  </a:ext>
                </a:extLst>
              </p:cNvPr>
              <p:cNvSpPr/>
              <p:nvPr/>
            </p:nvSpPr>
            <p:spPr>
              <a:xfrm>
                <a:off x="9970027" y="47463"/>
                <a:ext cx="335032" cy="266977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3DBC59-FDCB-D669-CB25-B2EB6936F0DA}"/>
              </a:ext>
            </a:extLst>
          </p:cNvPr>
          <p:cNvSpPr txBox="1"/>
          <p:nvPr/>
        </p:nvSpPr>
        <p:spPr>
          <a:xfrm>
            <a:off x="2530385" y="3668541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 L</a:t>
            </a:r>
            <a:r>
              <a:rPr lang="en-US" altLang="zh-TW" sz="3200" b="1" dirty="0">
                <a:solidFill>
                  <a:srgbClr val="FF0000"/>
                </a:solidFill>
                <a:highlight>
                  <a:srgbClr val="FFFF00"/>
                </a:highlight>
              </a:rPr>
              <a:t>LM</a:t>
            </a:r>
            <a:endParaRPr lang="zh-TW" altLang="en-US" sz="32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9678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444200-2C0C-08AF-0275-53745E8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5B672F-A9B2-2BF0-895C-1CA88E59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14</a:t>
            </a:fld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025AD-4E3A-A32B-0B65-FBEE46D09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Applying LLMs on difference modalities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890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E061B-9114-708F-7B38-159B28D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(FPT) Pretrained Transformers As Universal Computation Engines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CBE6D8-202B-D552-24B3-A15038575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starting point paper to discuss the usage of pretrained LM for non-language tasks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02209D-58D5-FB6D-E474-20416B53DC35}"/>
              </a:ext>
            </a:extLst>
          </p:cNvPr>
          <p:cNvSpPr txBox="1"/>
          <p:nvPr/>
        </p:nvSpPr>
        <p:spPr>
          <a:xfrm>
            <a:off x="831850" y="6282278"/>
            <a:ext cx="1090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Kevin Lu, Aditya Grover, Pieter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Abbeel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, &amp; Igor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Mordatch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(2022). Frozen Pretrained Transformers as Universal Computation Engines. In AAAI (pp. 7628–7636). AAAI Press.</a:t>
            </a:r>
          </a:p>
        </p:txBody>
      </p:sp>
    </p:spTree>
    <p:extLst>
      <p:ext uri="{BB962C8B-B14F-4D97-AF65-F5344CB8AC3E}">
        <p14:creationId xmlns:p14="http://schemas.microsoft.com/office/powerpoint/2010/main" val="412008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A22DE82-3FF3-3744-0A22-E5B894C4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</a:t>
            </a:r>
            <a:r>
              <a:rPr lang="en-US" altLang="zh-TW" dirty="0">
                <a:solidFill>
                  <a:srgbClr val="FF0000"/>
                </a:solidFill>
              </a:rPr>
              <a:t>Classification Tasks</a:t>
            </a:r>
            <a:r>
              <a:rPr lang="en-US" altLang="zh-TW" dirty="0"/>
              <a:t> Across </a:t>
            </a:r>
            <a:r>
              <a:rPr lang="en-US" altLang="zh-TW" b="1" i="1" u="sng" dirty="0"/>
              <a:t>Different Modalities</a:t>
            </a:r>
            <a:endParaRPr lang="zh-TW" altLang="en-US" b="1" i="1" u="sng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E132490-2CF8-1DFB-283C-F3C18D3C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 only list the most representative task.</a:t>
            </a:r>
          </a:p>
          <a:p>
            <a:r>
              <a:rPr lang="en-US" altLang="zh-TW" dirty="0"/>
              <a:t>MNIST/CIFAR-10</a:t>
            </a:r>
          </a:p>
          <a:p>
            <a:pPr lvl="1"/>
            <a:r>
              <a:rPr lang="en-US" altLang="zh-TW" dirty="0"/>
              <a:t>Original: 32x32 </a:t>
            </a:r>
            <a:r>
              <a:rPr lang="en-US" altLang="zh-TW" dirty="0">
                <a:sym typeface="Wingdings" panose="05000000000000000000" pitchFamily="2" charset="2"/>
              </a:rPr>
              <a:t> 10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Now: 4x4 pixel = 1 image patch, so now we have 8x8 = 64 image patches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Input for GPT-2: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64 tokens of dimension 16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1026" name="Picture 2" descr="machine learning - What image format are MNIST images? - Stack Overflow">
            <a:extLst>
              <a:ext uri="{FF2B5EF4-FFF2-40B4-BE49-F238E27FC236}">
                <a16:creationId xmlns:a16="http://schemas.microsoft.com/office/drawing/2014/main" id="{C23C7E30-228C-CE03-BE25-7F2AE880C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1" t="8919" r="5204" b="9941"/>
          <a:stretch/>
        </p:blipFill>
        <p:spPr bwMode="auto">
          <a:xfrm>
            <a:off x="3409950" y="4145300"/>
            <a:ext cx="2438400" cy="24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E7EFED-BB78-2082-53DD-C43554CC39D2}"/>
              </a:ext>
            </a:extLst>
          </p:cNvPr>
          <p:cNvSpPr/>
          <p:nvPr/>
        </p:nvSpPr>
        <p:spPr>
          <a:xfrm>
            <a:off x="3409950" y="4145300"/>
            <a:ext cx="333375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9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AC484-B478-6942-B284-9C6A9EC2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Frozen Pretrained Transformer (FPT)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50152C-AE9A-3284-C00B-87A73643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270"/>
            <a:ext cx="12192000" cy="2999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E06BDC9F-2F08-51AE-9DE5-E25EDDA069A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8345" y="4631055"/>
              <a:ext cx="11317692" cy="212344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38132">
                      <a:extLst>
                        <a:ext uri="{9D8B030D-6E8A-4147-A177-3AD203B41FA5}">
                          <a16:colId xmlns:a16="http://schemas.microsoft.com/office/drawing/2014/main" val="1099084491"/>
                        </a:ext>
                      </a:extLst>
                    </a:gridCol>
                    <a:gridCol w="4278081">
                      <a:extLst>
                        <a:ext uri="{9D8B030D-6E8A-4147-A177-3AD203B41FA5}">
                          <a16:colId xmlns:a16="http://schemas.microsoft.com/office/drawing/2014/main" val="3064828621"/>
                        </a:ext>
                      </a:extLst>
                    </a:gridCol>
                    <a:gridCol w="1619639">
                      <a:extLst>
                        <a:ext uri="{9D8B030D-6E8A-4147-A177-3AD203B41FA5}">
                          <a16:colId xmlns:a16="http://schemas.microsoft.com/office/drawing/2014/main" val="3151103200"/>
                        </a:ext>
                      </a:extLst>
                    </a:gridCol>
                    <a:gridCol w="2881840">
                      <a:extLst>
                        <a:ext uri="{9D8B030D-6E8A-4147-A177-3AD203B41FA5}">
                          <a16:colId xmlns:a16="http://schemas.microsoft.com/office/drawing/2014/main" val="2236956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Finetuned 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CIFAR-10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#parameters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208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Use a </a:t>
                          </a:r>
                          <a:r>
                            <a:rPr lang="en-US" altLang="zh-TW" b="1" dirty="0">
                              <a:effectLst/>
                            </a:rPr>
                            <a:t>linear layer</a:t>
                          </a:r>
                          <a:r>
                            <a:rPr lang="en-US" altLang="zh-TW" dirty="0"/>
                            <a:t> (with dropout) to replace the original </a:t>
                          </a:r>
                          <a:r>
                            <a:rPr lang="en-US" altLang="zh-TW" b="1" dirty="0">
                              <a:effectLst/>
                            </a:rPr>
                            <a:t>input embedding layer</a:t>
                          </a:r>
                          <a:r>
                            <a:rPr lang="en-US" altLang="zh-TW" dirty="0"/>
                            <a:t>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features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x 768 = 13056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1459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Positional Embeddings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nn.Embedding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tokens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x 768 = 49512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14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Layer Norm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Affine transformation (</a:t>
                          </a:r>
                          <a:r>
                            <a:rPr lang="en-US" altLang="zh-TW" b="1" dirty="0">
                              <a:effectLst/>
                            </a:rPr>
                            <a:t>scale</a:t>
                          </a:r>
                          <a:r>
                            <a:rPr lang="en-US" altLang="zh-TW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zh-TW" dirty="0">
                              <a:effectLst/>
                            </a:rPr>
                            <a:t> and </a:t>
                          </a:r>
                          <a:r>
                            <a:rPr lang="en-US" altLang="zh-TW" b="1" dirty="0">
                              <a:effectLst/>
                            </a:rPr>
                            <a:t>bias</a:t>
                          </a:r>
                          <a:r>
                            <a:rPr lang="en-US" altLang="zh-TW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 layers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(2 x 2) x 768 x 12 = 36684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4831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Output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Linear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10 classes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768 x 10 = 7680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9246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E06BDC9F-2F08-51AE-9DE5-E25EDDA069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0026769"/>
                  </p:ext>
                </p:extLst>
              </p:nvPr>
            </p:nvGraphicFramePr>
            <p:xfrm>
              <a:off x="308345" y="4631055"/>
              <a:ext cx="11317692" cy="212344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38132">
                      <a:extLst>
                        <a:ext uri="{9D8B030D-6E8A-4147-A177-3AD203B41FA5}">
                          <a16:colId xmlns:a16="http://schemas.microsoft.com/office/drawing/2014/main" val="1099084491"/>
                        </a:ext>
                      </a:extLst>
                    </a:gridCol>
                    <a:gridCol w="4278081">
                      <a:extLst>
                        <a:ext uri="{9D8B030D-6E8A-4147-A177-3AD203B41FA5}">
                          <a16:colId xmlns:a16="http://schemas.microsoft.com/office/drawing/2014/main" val="3064828621"/>
                        </a:ext>
                      </a:extLst>
                    </a:gridCol>
                    <a:gridCol w="1619639">
                      <a:extLst>
                        <a:ext uri="{9D8B030D-6E8A-4147-A177-3AD203B41FA5}">
                          <a16:colId xmlns:a16="http://schemas.microsoft.com/office/drawing/2014/main" val="3151103200"/>
                        </a:ext>
                      </a:extLst>
                    </a:gridCol>
                    <a:gridCol w="2881840">
                      <a:extLst>
                        <a:ext uri="{9D8B030D-6E8A-4147-A177-3AD203B41FA5}">
                          <a16:colId xmlns:a16="http://schemas.microsoft.com/office/drawing/2014/main" val="2236956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Finetuned 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CIFAR-10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#parameters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2083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Use a </a:t>
                          </a:r>
                          <a:r>
                            <a:rPr lang="en-US" altLang="zh-TW" b="1" dirty="0">
                              <a:effectLst/>
                            </a:rPr>
                            <a:t>linear layer</a:t>
                          </a:r>
                          <a:r>
                            <a:rPr lang="en-US" altLang="zh-TW" dirty="0"/>
                            <a:t> (with dropout) to replace the original </a:t>
                          </a:r>
                          <a:r>
                            <a:rPr lang="en-US" altLang="zh-TW" b="1" dirty="0">
                              <a:effectLst/>
                            </a:rPr>
                            <a:t>input embedding layer</a:t>
                          </a:r>
                          <a:r>
                            <a:rPr lang="en-US" altLang="zh-TW" dirty="0"/>
                            <a:t>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features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x 768 = 13056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1459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Positional Embeddings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nn.Embedding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tokens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x 768 = 49512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14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Layer Norm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44" t="-380328" r="-10584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 layers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(2 x 2) x 768 x 12 = 36684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4831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Output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Linear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10 classes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768 x 10 = 7680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92467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081D26E-54FC-BE98-CD77-A90BE1133233}"/>
              </a:ext>
            </a:extLst>
          </p:cNvPr>
          <p:cNvSpPr txBox="1"/>
          <p:nvPr/>
        </p:nvSpPr>
        <p:spPr>
          <a:xfrm>
            <a:off x="726430" y="180459"/>
            <a:ext cx="10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For the base CIFAR-10 model with 124M parameters, these come out to approximately 0.086% of the network.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849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80939F-BD76-F494-A3A7-499E7F41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FPT – Results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67B7C9-7686-ADB1-06F2-5EE35CDA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72" y="1429306"/>
            <a:ext cx="9718256" cy="52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0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E061B-9114-708F-7B38-159B28D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(GPT4TS) One Fits All: Power General Time Series Analysis by Pretrained LM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CBE6D8-202B-D552-24B3-A15038575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Understand how to apply Pretrained LM on time-series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4FE0E66-A831-09A5-B9A0-CDF0F15FA1E0}"/>
              </a:ext>
            </a:extLst>
          </p:cNvPr>
          <p:cNvSpPr txBox="1"/>
          <p:nvPr/>
        </p:nvSpPr>
        <p:spPr>
          <a:xfrm>
            <a:off x="831850" y="6273225"/>
            <a:ext cx="9723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Zhou, Tian, et al. "One Fits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All:Power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General Time Series Analysis by Pretrained LM." </a:t>
            </a:r>
            <a:r>
              <a:rPr lang="en-US" altLang="zh-TW" sz="1600" i="1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, 2023, /abs/2302.11939. Accessed 5 Jul. 2023.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5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A9556-4911-5825-17E6-77D786A9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82BA8B-2CEC-90BE-DB63-AAACED9C8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altLang="zh-TW" dirty="0"/>
              <a:t>Related Work</a:t>
            </a:r>
          </a:p>
          <a:p>
            <a:r>
              <a:rPr lang="en-US" altLang="zh-TW" dirty="0"/>
              <a:t>Solution</a:t>
            </a:r>
          </a:p>
          <a:p>
            <a:r>
              <a:rPr lang="en-US" altLang="zh-TW" dirty="0"/>
              <a:t>Experiments</a:t>
            </a:r>
          </a:p>
          <a:p>
            <a:r>
              <a:rPr lang="en-US" altLang="zh-TW" dirty="0"/>
              <a:t>Conclusion</a:t>
            </a:r>
          </a:p>
          <a:p>
            <a:r>
              <a:rPr lang="en-US" altLang="zh-TW" dirty="0"/>
              <a:t>Future Work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E818A7-68B5-0718-400B-50657803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37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FA7BD-E253-9596-B8F5-311A66C4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</a:t>
            </a:r>
            <a:r>
              <a:rPr lang="en-US" altLang="zh-TW" dirty="0">
                <a:solidFill>
                  <a:srgbClr val="ED7D31"/>
                </a:solidFill>
              </a:rPr>
              <a:t>FPT 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ED7D31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PatchTST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294F514-841F-F756-37A6-70CBD6724F76}"/>
              </a:ext>
            </a:extLst>
          </p:cNvPr>
          <p:cNvGrpSpPr/>
          <p:nvPr/>
        </p:nvGrpSpPr>
        <p:grpSpPr>
          <a:xfrm>
            <a:off x="1228725" y="1861724"/>
            <a:ext cx="9734550" cy="4133280"/>
            <a:chOff x="1228725" y="1504122"/>
            <a:chExt cx="9734550" cy="413328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A29C1E6-47FF-E8F3-3080-92AADDB3C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82"/>
            <a:stretch/>
          </p:blipFill>
          <p:spPr>
            <a:xfrm>
              <a:off x="1228725" y="1504122"/>
              <a:ext cx="9734550" cy="4133280"/>
            </a:xfrm>
            <a:prstGeom prst="rect">
              <a:avLst/>
            </a:prstGeom>
          </p:spPr>
        </p:pic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CBB351FC-E257-6644-07CD-1FBEAD4AC897}"/>
                </a:ext>
              </a:extLst>
            </p:cNvPr>
            <p:cNvSpPr/>
            <p:nvPr/>
          </p:nvSpPr>
          <p:spPr>
            <a:xfrm>
              <a:off x="6069806" y="2200275"/>
              <a:ext cx="1631158" cy="219075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A2A4D84B-E43F-13CF-4E57-DFDB2732E25C}"/>
                </a:ext>
              </a:extLst>
            </p:cNvPr>
            <p:cNvSpPr/>
            <p:nvPr/>
          </p:nvSpPr>
          <p:spPr>
            <a:xfrm>
              <a:off x="5476875" y="3195638"/>
              <a:ext cx="881063" cy="300037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4079B16-8D82-6924-C1D5-A8ED8030BC38}"/>
                </a:ext>
              </a:extLst>
            </p:cNvPr>
            <p:cNvSpPr/>
            <p:nvPr/>
          </p:nvSpPr>
          <p:spPr>
            <a:xfrm>
              <a:off x="6281738" y="3799310"/>
              <a:ext cx="1183481" cy="300037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9C4FF404-82EE-395A-653E-9400BEBEE48B}"/>
                </a:ext>
              </a:extLst>
            </p:cNvPr>
            <p:cNvSpPr/>
            <p:nvPr/>
          </p:nvSpPr>
          <p:spPr>
            <a:xfrm>
              <a:off x="9177338" y="3671888"/>
              <a:ext cx="597693" cy="161926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7051FBA-0BAF-7105-8037-28727D1EA200}"/>
                </a:ext>
              </a:extLst>
            </p:cNvPr>
            <p:cNvSpPr/>
            <p:nvPr/>
          </p:nvSpPr>
          <p:spPr>
            <a:xfrm>
              <a:off x="9177338" y="2438399"/>
              <a:ext cx="597693" cy="161926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7E9B0AD-E2E4-FE8B-B8A3-B4CD7061B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99381"/>
              </p:ext>
            </p:extLst>
          </p:nvPr>
        </p:nvGraphicFramePr>
        <p:xfrm>
          <a:off x="9653868" y="7524"/>
          <a:ext cx="2538132" cy="185420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538132">
                  <a:extLst>
                    <a:ext uri="{9D8B030D-6E8A-4147-A177-3AD203B41FA5}">
                      <a16:colId xmlns:a16="http://schemas.microsoft.com/office/drawing/2014/main" val="1099084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Finetuned Parameters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2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 Layer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45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Positional Embeddings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1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 Norm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 Layer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246701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E403A3-5B43-0374-9C4E-221AF51F9EAF}"/>
              </a:ext>
            </a:extLst>
          </p:cNvPr>
          <p:cNvSpPr txBox="1"/>
          <p:nvPr/>
        </p:nvSpPr>
        <p:spPr>
          <a:xfrm>
            <a:off x="7217427" y="5996300"/>
            <a:ext cx="4787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 err="1">
                <a:solidFill>
                  <a:srgbClr val="FF0000"/>
                </a:solidFill>
              </a:rPr>
              <a:t>RevIN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zh-TW" sz="2400" dirty="0">
                <a:solidFill>
                  <a:srgbClr val="FF0000"/>
                </a:solidFill>
              </a:rPr>
              <a:t>Patching + Channel-independence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7E93B32-86F8-F082-D5B3-24146EC5C8AD}"/>
              </a:ext>
            </a:extLst>
          </p:cNvPr>
          <p:cNvCxnSpPr/>
          <p:nvPr/>
        </p:nvCxnSpPr>
        <p:spPr>
          <a:xfrm>
            <a:off x="7633982" y="4996277"/>
            <a:ext cx="226502" cy="9987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084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D6FAE-A88D-2595-9F29-BAB35545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Results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435BB5-197F-3D13-2781-875E85BE2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7" r="1027" b="7868"/>
          <a:stretch/>
        </p:blipFill>
        <p:spPr>
          <a:xfrm>
            <a:off x="47624" y="1733550"/>
            <a:ext cx="6135913" cy="4838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E021AA-3021-F160-18DC-BA7CD3F9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43" y="2609850"/>
            <a:ext cx="5896873" cy="32360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DBF130-600E-4C87-77F1-0FC5C8C0B19B}"/>
              </a:ext>
            </a:extLst>
          </p:cNvPr>
          <p:cNvSpPr txBox="1"/>
          <p:nvPr/>
        </p:nvSpPr>
        <p:spPr>
          <a:xfrm>
            <a:off x="6772275" y="488907"/>
            <a:ext cx="4302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Main competitor: </a:t>
            </a:r>
            <a:r>
              <a:rPr lang="en-US" altLang="zh-TW" sz="2800" b="1" dirty="0" err="1">
                <a:highlight>
                  <a:srgbClr val="FFFF00"/>
                </a:highlight>
              </a:rPr>
              <a:t>TimesNet</a:t>
            </a:r>
            <a:endParaRPr lang="zh-TW" altLang="en-US" sz="28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15815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4C1360-4505-E8FF-B612-671F74B5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TimesNet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CED1BCE-86A0-9295-69A8-DCA25ACB4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6150" y="51176"/>
            <a:ext cx="7186355" cy="43513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E6FB5D3-897A-C090-16A0-0194D6B96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4529138"/>
            <a:ext cx="7867650" cy="22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B6755-B819-6E88-CD7B-6901C9EB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Feeding Multimodal Data into Transformers: Images, Audio, Time-Series, and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Tabular Data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0D2484B-ECFA-134C-CECA-FE2E3939D377}"/>
              </a:ext>
            </a:extLst>
          </p:cNvPr>
          <p:cNvGraphicFramePr>
            <a:graphicFrameLocks/>
          </p:cNvGraphicFramePr>
          <p:nvPr/>
        </p:nvGraphicFramePr>
        <p:xfrm>
          <a:off x="133350" y="2302510"/>
          <a:ext cx="7610475" cy="44856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096406275"/>
                    </a:ext>
                  </a:extLst>
                </a:gridCol>
                <a:gridCol w="1570395">
                  <a:extLst>
                    <a:ext uri="{9D8B030D-6E8A-4147-A177-3AD203B41FA5}">
                      <a16:colId xmlns:a16="http://schemas.microsoft.com/office/drawing/2014/main" val="430492675"/>
                    </a:ext>
                  </a:extLst>
                </a:gridCol>
                <a:gridCol w="1484148">
                  <a:extLst>
                    <a:ext uri="{9D8B030D-6E8A-4147-A177-3AD203B41FA5}">
                      <a16:colId xmlns:a16="http://schemas.microsoft.com/office/drawing/2014/main" val="855108484"/>
                    </a:ext>
                  </a:extLst>
                </a:gridCol>
                <a:gridCol w="1679382">
                  <a:extLst>
                    <a:ext uri="{9D8B030D-6E8A-4147-A177-3AD203B41FA5}">
                      <a16:colId xmlns:a16="http://schemas.microsoft.com/office/drawing/2014/main" val="1031423923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1059900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Positional Embedding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Input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Output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/>
                        <a:t>ViT</a:t>
                      </a:r>
                      <a:endParaRPr lang="zh-TW" altLang="en-US" sz="1600" dirty="0"/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Sin/cos, </a:t>
                      </a:r>
                      <a:r>
                        <a:rPr lang="en-US" altLang="zh-TW" sz="1600" dirty="0" err="1"/>
                        <a:t>nn.Embedding</a:t>
                      </a:r>
                      <a:endParaRPr lang="zh-TW" altLang="en-US" sz="1600" dirty="0"/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Patching + Flatten 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Extra learnable [CLS], GAP + </a:t>
                      </a:r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</a:t>
                      </a:r>
                      <a:endParaRPr lang="zh-TW" altLang="en-US" sz="1600" dirty="0">
                        <a:highlight>
                          <a:srgbClr val="ED7D31"/>
                        </a:highlight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97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Conformer, Whisper API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Relative sin/cos [Transformer-XL]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Conv2d 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+ </a:t>
                      </a:r>
                      <a:r>
                        <a:rPr lang="en-US" altLang="zh-TW" sz="1600" dirty="0" err="1">
                          <a:highlight>
                            <a:srgbClr val="ED7D31"/>
                          </a:highlight>
                        </a:rPr>
                        <a:t>log_softmax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44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Informer, </a:t>
                      </a:r>
                      <a:r>
                        <a:rPr lang="en-US" altLang="zh-TW" sz="1600" dirty="0" err="1"/>
                        <a:t>Autoformer</a:t>
                      </a:r>
                      <a:r>
                        <a:rPr lang="en-US" altLang="zh-TW" sz="1600" dirty="0"/>
                        <a:t>, </a:t>
                      </a:r>
                      <a:r>
                        <a:rPr lang="en-US" altLang="zh-TW" sz="1600" dirty="0" err="1"/>
                        <a:t>FEDformer</a:t>
                      </a:r>
                      <a:endParaRPr lang="zh-TW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Positional embedding</a:t>
                      </a:r>
                    </a:p>
                    <a:p>
                      <a:pPr algn="ctr"/>
                      <a:r>
                        <a:rPr lang="en-US" altLang="zh-TW" sz="1600" dirty="0"/>
                        <a:t>(sin/cos)</a:t>
                      </a:r>
                      <a:endParaRPr lang="zh-TW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Timestamp embedding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(Sin/cos, </a:t>
                      </a:r>
                      <a:r>
                        <a:rPr lang="en-US" altLang="zh-TW" sz="1600" dirty="0" err="1"/>
                        <a:t>nn.Embedding</a:t>
                      </a:r>
                      <a:r>
                        <a:rPr lang="en-US" altLang="zh-TW" sz="1600" dirty="0"/>
                        <a:t>)</a:t>
                      </a:r>
                      <a:endParaRPr lang="zh-TW" altLang="en-US" sz="1600" dirty="0"/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Conv1d</a:t>
                      </a:r>
                      <a:r>
                        <a:rPr lang="en-US" altLang="zh-TW" sz="1600" strike="sngStrike" dirty="0">
                          <a:highlight>
                            <a:srgbClr val="FFFF00"/>
                          </a:highlight>
                        </a:rPr>
                        <a:t>Linear</a:t>
                      </a:r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on C</a:t>
                      </a:r>
                      <a:r>
                        <a:rPr lang="en-US" altLang="zh-TW" sz="1600" dirty="0"/>
                        <a:t> + indexing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2962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/>
                        <a:t>PatchTST</a:t>
                      </a:r>
                      <a:endParaRPr lang="zh-TW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Sin/cos (and so many other fixed embeddings)</a:t>
                      </a:r>
                      <a:endParaRPr lang="zh-TW" altLang="en-US" sz="1600" dirty="0"/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Channel-Independence + Patching+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/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on T</a:t>
                      </a:r>
                      <a:endParaRPr lang="en-US" altLang="zh-TW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212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GPT4TS</a:t>
                      </a:r>
                      <a:endParaRPr lang="zh-TW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/>
                        <a:t>nn.Embedding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Channel-Independence + Patching+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on T</a:t>
                      </a:r>
                      <a:endParaRPr lang="en-US" altLang="zh-TW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802321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1D19E1D8-DD6F-3299-11B4-E912B02A4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0" r="9930" b="25143"/>
          <a:stretch/>
        </p:blipFill>
        <p:spPr>
          <a:xfrm>
            <a:off x="7817183" y="3258093"/>
            <a:ext cx="4304838" cy="346554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3FBC8AE-39BD-B9B3-3BCD-42B16747AAF7}"/>
              </a:ext>
            </a:extLst>
          </p:cNvPr>
          <p:cNvSpPr txBox="1"/>
          <p:nvPr/>
        </p:nvSpPr>
        <p:spPr>
          <a:xfrm>
            <a:off x="9620250" y="1524964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(future work)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DD60B7-95A4-0056-56B7-C3D58EBCE9A2}"/>
              </a:ext>
            </a:extLst>
          </p:cNvPr>
          <p:cNvSpPr txBox="1"/>
          <p:nvPr/>
        </p:nvSpPr>
        <p:spPr>
          <a:xfrm>
            <a:off x="4717419" y="189429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FFFF00"/>
                </a:highlight>
              </a:rPr>
              <a:t>Input Layer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8EE64D-310A-8CE3-9071-25A0C9807FC9}"/>
              </a:ext>
            </a:extLst>
          </p:cNvPr>
          <p:cNvSpPr txBox="1"/>
          <p:nvPr/>
        </p:nvSpPr>
        <p:spPr>
          <a:xfrm>
            <a:off x="6247841" y="1894296"/>
            <a:ext cx="14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ED7D31"/>
                </a:highlight>
              </a:rPr>
              <a:t>Output Layer</a:t>
            </a:r>
            <a:endParaRPr lang="zh-TW" altLang="en-US" dirty="0">
              <a:highlight>
                <a:srgbClr val="ED7D3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098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444200-2C0C-08AF-0275-53745E8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Solution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CCA4F23-479B-68CA-2712-DF82216BB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Still determining the best approach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5B672F-A9B2-2BF0-895C-1CA88E59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03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BF3ED3-D8D9-BDFD-1EEC-C0E434FB4076}"/>
              </a:ext>
            </a:extLst>
          </p:cNvPr>
          <p:cNvSpPr/>
          <p:nvPr/>
        </p:nvSpPr>
        <p:spPr>
          <a:xfrm>
            <a:off x="249158" y="2553077"/>
            <a:ext cx="3444655" cy="294237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RevIN</a:t>
            </a:r>
            <a:r>
              <a:rPr lang="en-US" altLang="zh-TW" dirty="0"/>
              <a:t> (Reversible Instance Normalization)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Data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Patching + 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rgbClr val="FFFF00"/>
                </a:solidFill>
              </a:rPr>
              <a:t>Channel-Independence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Feed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Embedding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12F775-EEAD-73C6-B415-B8A9B523BDC4}"/>
              </a:ext>
            </a:extLst>
          </p:cNvPr>
          <p:cNvSpPr/>
          <p:nvPr/>
        </p:nvSpPr>
        <p:spPr>
          <a:xfrm>
            <a:off x="6509192" y="2969538"/>
            <a:ext cx="1972695" cy="2109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Norm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Linear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Adapter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Prefix-tuning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51D629-99DD-168D-E8CC-D5E5820AA23C}"/>
              </a:ext>
            </a:extLst>
          </p:cNvPr>
          <p:cNvSpPr/>
          <p:nvPr/>
        </p:nvSpPr>
        <p:spPr>
          <a:xfrm>
            <a:off x="9343177" y="2879003"/>
            <a:ext cx="2607397" cy="22905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Classification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ADFDC09-2B68-C2AE-560C-578A0C243AC0}"/>
              </a:ext>
            </a:extLst>
          </p:cNvPr>
          <p:cNvSpPr/>
          <p:nvPr/>
        </p:nvSpPr>
        <p:spPr>
          <a:xfrm>
            <a:off x="3796060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8141267E-82B4-DE27-BFF6-13C9D2AA0DB0}"/>
              </a:ext>
            </a:extLst>
          </p:cNvPr>
          <p:cNvSpPr/>
          <p:nvPr/>
        </p:nvSpPr>
        <p:spPr>
          <a:xfrm>
            <a:off x="5945221" y="3825090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80D1A3F-2935-9DC2-C7DF-C67CE9C5F44F}"/>
              </a:ext>
            </a:extLst>
          </p:cNvPr>
          <p:cNvSpPr/>
          <p:nvPr/>
        </p:nvSpPr>
        <p:spPr>
          <a:xfrm>
            <a:off x="8647506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BFB243-6DEB-51D4-4198-0FB21806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LLM for Time-Series – 2 Aspects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7D4A4-DDC7-4562-D5FB-0C17A01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25</a:t>
            </a:fld>
            <a:endParaRPr 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B020813-47E0-7EF4-DFD4-089B332314D8}"/>
              </a:ext>
            </a:extLst>
          </p:cNvPr>
          <p:cNvSpPr/>
          <p:nvPr/>
        </p:nvSpPr>
        <p:spPr>
          <a:xfrm>
            <a:off x="4491733" y="3429000"/>
            <a:ext cx="1287869" cy="11905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tx1"/>
                </a:solidFill>
              </a:rPr>
              <a:t>LLaMA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33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BF3ED3-D8D9-BDFD-1EEC-C0E434FB4076}"/>
              </a:ext>
            </a:extLst>
          </p:cNvPr>
          <p:cNvSpPr/>
          <p:nvPr/>
        </p:nvSpPr>
        <p:spPr>
          <a:xfrm>
            <a:off x="249158" y="2553077"/>
            <a:ext cx="3444655" cy="294237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RevIN</a:t>
            </a:r>
            <a:r>
              <a:rPr lang="en-US" altLang="zh-TW" dirty="0"/>
              <a:t> (Reversible Instance Normalization)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Data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Patching + 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rgbClr val="FFFF00"/>
                </a:solidFill>
              </a:rPr>
              <a:t>Channel-Independence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Feed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Embedding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12F775-EEAD-73C6-B415-B8A9B523BDC4}"/>
              </a:ext>
            </a:extLst>
          </p:cNvPr>
          <p:cNvSpPr/>
          <p:nvPr/>
        </p:nvSpPr>
        <p:spPr>
          <a:xfrm>
            <a:off x="6509192" y="2969538"/>
            <a:ext cx="1972695" cy="2109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Norm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Linear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Adapter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Prefix-tuning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51D629-99DD-168D-E8CC-D5E5820AA23C}"/>
              </a:ext>
            </a:extLst>
          </p:cNvPr>
          <p:cNvSpPr/>
          <p:nvPr/>
        </p:nvSpPr>
        <p:spPr>
          <a:xfrm>
            <a:off x="9343177" y="2879003"/>
            <a:ext cx="2607397" cy="22905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Classification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ADFDC09-2B68-C2AE-560C-578A0C243AC0}"/>
              </a:ext>
            </a:extLst>
          </p:cNvPr>
          <p:cNvSpPr/>
          <p:nvPr/>
        </p:nvSpPr>
        <p:spPr>
          <a:xfrm>
            <a:off x="3796060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8141267E-82B4-DE27-BFF6-13C9D2AA0DB0}"/>
              </a:ext>
            </a:extLst>
          </p:cNvPr>
          <p:cNvSpPr/>
          <p:nvPr/>
        </p:nvSpPr>
        <p:spPr>
          <a:xfrm>
            <a:off x="5945221" y="3825090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80D1A3F-2935-9DC2-C7DF-C67CE9C5F44F}"/>
              </a:ext>
            </a:extLst>
          </p:cNvPr>
          <p:cNvSpPr/>
          <p:nvPr/>
        </p:nvSpPr>
        <p:spPr>
          <a:xfrm>
            <a:off x="8647506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BFB243-6DEB-51D4-4198-0FB21806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LLM for Time-Series – LLM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7D4A4-DDC7-4562-D5FB-0C17A01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26</a:t>
            </a:fld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24CBD3-0CAB-0080-FB52-B3D2264192DB}"/>
              </a:ext>
            </a:extLst>
          </p:cNvPr>
          <p:cNvSpPr/>
          <p:nvPr/>
        </p:nvSpPr>
        <p:spPr>
          <a:xfrm>
            <a:off x="162962" y="2190939"/>
            <a:ext cx="11914361" cy="36123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DD38001-14DB-AC22-19B1-B0741BAE3E18}"/>
              </a:ext>
            </a:extLst>
          </p:cNvPr>
          <p:cNvSpPr/>
          <p:nvPr/>
        </p:nvSpPr>
        <p:spPr>
          <a:xfrm>
            <a:off x="4491733" y="3429000"/>
            <a:ext cx="1287869" cy="11905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tx1"/>
                </a:solidFill>
              </a:rPr>
              <a:t>LLaMA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13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5EAE7AFC-14DC-B5B3-A8CE-7F7A8C01B021}"/>
              </a:ext>
            </a:extLst>
          </p:cNvPr>
          <p:cNvSpPr/>
          <p:nvPr/>
        </p:nvSpPr>
        <p:spPr>
          <a:xfrm>
            <a:off x="10275683" y="1593410"/>
            <a:ext cx="211344" cy="3973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3ABF387-9242-AA0C-985B-CC2398C6855B}"/>
                  </a:ext>
                </a:extLst>
              </p:cNvPr>
              <p:cNvSpPr txBox="1"/>
              <p:nvPr/>
            </p:nvSpPr>
            <p:spPr>
              <a:xfrm>
                <a:off x="1434631" y="2738419"/>
                <a:ext cx="2791533" cy="546368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3ABF387-9242-AA0C-985B-CC2398C68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2738419"/>
                <a:ext cx="2791533" cy="546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1A37C70-A546-ADAA-FBFE-802527C82BEE}"/>
                  </a:ext>
                </a:extLst>
              </p:cNvPr>
              <p:cNvSpPr txBox="1"/>
              <p:nvPr/>
            </p:nvSpPr>
            <p:spPr>
              <a:xfrm>
                <a:off x="1434631" y="4710902"/>
                <a:ext cx="2847254" cy="5232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0, 1, 2, 3, 4, 5, 6, 7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1A37C70-A546-ADAA-FBFE-802527C82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4710902"/>
                <a:ext cx="28472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E8D38497-3BCD-7A88-6309-52B9354EBADB}"/>
              </a:ext>
            </a:extLst>
          </p:cNvPr>
          <p:cNvSpPr txBox="1"/>
          <p:nvPr/>
        </p:nvSpPr>
        <p:spPr>
          <a:xfrm>
            <a:off x="243631" y="5500473"/>
            <a:ext cx="5654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We'd like the transformer to be accustomed to seeing contexts ranging from as little as one token up to the block size.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2397683-1801-EA19-223A-7392EC0B111F}"/>
              </a:ext>
            </a:extLst>
          </p:cNvPr>
          <p:cNvSpPr/>
          <p:nvPr/>
        </p:nvSpPr>
        <p:spPr>
          <a:xfrm>
            <a:off x="1593214" y="4808590"/>
            <a:ext cx="930992" cy="343949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8501C9F-463B-BF27-9D94-FA445B882092}"/>
              </a:ext>
            </a:extLst>
          </p:cNvPr>
          <p:cNvCxnSpPr>
            <a:cxnSpLocks/>
          </p:cNvCxnSpPr>
          <p:nvPr/>
        </p:nvCxnSpPr>
        <p:spPr>
          <a:xfrm flipV="1">
            <a:off x="2400933" y="3380411"/>
            <a:ext cx="0" cy="1402080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B61C4834-111C-9F51-34BD-DB5DE54A17CF}"/>
              </a:ext>
            </a:extLst>
          </p:cNvPr>
          <p:cNvSpPr/>
          <p:nvPr/>
        </p:nvSpPr>
        <p:spPr>
          <a:xfrm>
            <a:off x="1593214" y="4808590"/>
            <a:ext cx="575392" cy="34394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91A0181-CA04-A562-682A-C39EEE55D715}"/>
              </a:ext>
            </a:extLst>
          </p:cNvPr>
          <p:cNvCxnSpPr>
            <a:cxnSpLocks/>
          </p:cNvCxnSpPr>
          <p:nvPr/>
        </p:nvCxnSpPr>
        <p:spPr>
          <a:xfrm flipV="1">
            <a:off x="2045333" y="3380411"/>
            <a:ext cx="0" cy="1402080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8FBF27EA-3BEE-421A-FFC9-FE127C1FDBC6}"/>
              </a:ext>
            </a:extLst>
          </p:cNvPr>
          <p:cNvSpPr/>
          <p:nvPr/>
        </p:nvSpPr>
        <p:spPr>
          <a:xfrm>
            <a:off x="1593214" y="4808590"/>
            <a:ext cx="235032" cy="3439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EE0B342-FAB6-57F5-C816-8E4FA20DBAC7}"/>
              </a:ext>
            </a:extLst>
          </p:cNvPr>
          <p:cNvCxnSpPr>
            <a:cxnSpLocks/>
          </p:cNvCxnSpPr>
          <p:nvPr/>
        </p:nvCxnSpPr>
        <p:spPr>
          <a:xfrm flipV="1">
            <a:off x="1704973" y="3380411"/>
            <a:ext cx="0" cy="140208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5D03B7D-C673-400D-34C9-5433E18879B7}"/>
                  </a:ext>
                </a:extLst>
              </p:cNvPr>
              <p:cNvSpPr txBox="1"/>
              <p:nvPr/>
            </p:nvSpPr>
            <p:spPr>
              <a:xfrm>
                <a:off x="7827363" y="1517374"/>
                <a:ext cx="2791533" cy="546368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acc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altLang="zh-TW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ac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5D03B7D-C673-400D-34C9-5433E188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363" y="1517374"/>
                <a:ext cx="2791533" cy="546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D59E95C-FCDB-51C2-5E82-8981BFDC2C4A}"/>
                  </a:ext>
                </a:extLst>
              </p:cNvPr>
              <p:cNvSpPr txBox="1"/>
              <p:nvPr/>
            </p:nvSpPr>
            <p:spPr>
              <a:xfrm>
                <a:off x="7827363" y="2625791"/>
                <a:ext cx="2847254" cy="5232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0, 1, 2, 3, 4, 5, 6, 7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D59E95C-FCDB-51C2-5E82-8981BFDC2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363" y="2625791"/>
                <a:ext cx="28472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橢圓 49">
            <a:extLst>
              <a:ext uri="{FF2B5EF4-FFF2-40B4-BE49-F238E27FC236}">
                <a16:creationId xmlns:a16="http://schemas.microsoft.com/office/drawing/2014/main" id="{5131111A-61D2-D653-E750-138C4D8EAE13}"/>
              </a:ext>
            </a:extLst>
          </p:cNvPr>
          <p:cNvSpPr/>
          <p:nvPr/>
        </p:nvSpPr>
        <p:spPr>
          <a:xfrm>
            <a:off x="7904468" y="2723479"/>
            <a:ext cx="2717549" cy="3439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4B54116-382D-BDBA-17A9-C6CE4340FDB8}"/>
              </a:ext>
            </a:extLst>
          </p:cNvPr>
          <p:cNvCxnSpPr>
            <a:cxnSpLocks/>
          </p:cNvCxnSpPr>
          <p:nvPr/>
        </p:nvCxnSpPr>
        <p:spPr>
          <a:xfrm flipV="1">
            <a:off x="10392061" y="2077527"/>
            <a:ext cx="0" cy="6450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D0E078A-4708-5CAA-A0D1-CCBF17043ECE}"/>
                  </a:ext>
                </a:extLst>
              </p:cNvPr>
              <p:cNvSpPr txBox="1"/>
              <p:nvPr/>
            </p:nvSpPr>
            <p:spPr>
              <a:xfrm>
                <a:off x="7827363" y="3784010"/>
                <a:ext cx="465192" cy="5232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D0E078A-4708-5CAA-A0D1-CCBF17043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363" y="3784010"/>
                <a:ext cx="46519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58E8875-120E-E610-CE53-7E9471E8F859}"/>
                  </a:ext>
                </a:extLst>
              </p:cNvPr>
              <p:cNvSpPr txBox="1"/>
              <p:nvPr/>
            </p:nvSpPr>
            <p:spPr>
              <a:xfrm>
                <a:off x="7827363" y="4884038"/>
                <a:ext cx="465192" cy="5232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58E8875-120E-E610-CE53-7E9471E8F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363" y="4884038"/>
                <a:ext cx="4651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橢圓 57">
            <a:extLst>
              <a:ext uri="{FF2B5EF4-FFF2-40B4-BE49-F238E27FC236}">
                <a16:creationId xmlns:a16="http://schemas.microsoft.com/office/drawing/2014/main" id="{0ACB0538-C4C1-0B0B-7741-5F60B0360222}"/>
              </a:ext>
            </a:extLst>
          </p:cNvPr>
          <p:cNvSpPr/>
          <p:nvPr/>
        </p:nvSpPr>
        <p:spPr>
          <a:xfrm>
            <a:off x="7931628" y="4981726"/>
            <a:ext cx="235032" cy="3439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13A192F2-1A97-8D22-22FE-4D06681F0FB0}"/>
              </a:ext>
            </a:extLst>
          </p:cNvPr>
          <p:cNvCxnSpPr>
            <a:cxnSpLocks/>
          </p:cNvCxnSpPr>
          <p:nvPr/>
        </p:nvCxnSpPr>
        <p:spPr>
          <a:xfrm flipV="1">
            <a:off x="8043387" y="4310607"/>
            <a:ext cx="0" cy="6450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A6DA807-8C46-DACB-E11E-98B9046B2660}"/>
              </a:ext>
            </a:extLst>
          </p:cNvPr>
          <p:cNvCxnSpPr>
            <a:cxnSpLocks/>
          </p:cNvCxnSpPr>
          <p:nvPr/>
        </p:nvCxnSpPr>
        <p:spPr>
          <a:xfrm>
            <a:off x="6096000" y="1352550"/>
            <a:ext cx="0" cy="55647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72A55C2-2505-FE56-22D0-5D0B5A6C99C0}"/>
              </a:ext>
            </a:extLst>
          </p:cNvPr>
          <p:cNvSpPr txBox="1"/>
          <p:nvPr/>
        </p:nvSpPr>
        <p:spPr>
          <a:xfrm>
            <a:off x="6294190" y="5494058"/>
            <a:ext cx="5897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Transformers can accept input lengths ranging from 1 to the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block size</a:t>
            </a:r>
            <a:r>
              <a:rPr lang="en-US" altLang="zh-TW" sz="2400" dirty="0">
                <a:solidFill>
                  <a:srgbClr val="FF0000"/>
                </a:solidFill>
              </a:rPr>
              <a:t>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6" name="弧形 65">
            <a:extLst>
              <a:ext uri="{FF2B5EF4-FFF2-40B4-BE49-F238E27FC236}">
                <a16:creationId xmlns:a16="http://schemas.microsoft.com/office/drawing/2014/main" id="{85B618AE-3C97-5EEC-643C-C01BBFEC1975}"/>
              </a:ext>
            </a:extLst>
          </p:cNvPr>
          <p:cNvSpPr/>
          <p:nvPr/>
        </p:nvSpPr>
        <p:spPr>
          <a:xfrm>
            <a:off x="10146668" y="1816723"/>
            <a:ext cx="714848" cy="1852324"/>
          </a:xfrm>
          <a:prstGeom prst="arc">
            <a:avLst>
              <a:gd name="adj1" fmla="val 16200000"/>
              <a:gd name="adj2" fmla="val 251878"/>
            </a:avLst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65E02949-20A3-0EAA-0DA7-C60D5F34A4B2}"/>
              </a:ext>
            </a:extLst>
          </p:cNvPr>
          <p:cNvSpPr/>
          <p:nvPr/>
        </p:nvSpPr>
        <p:spPr>
          <a:xfrm>
            <a:off x="8272256" y="2723479"/>
            <a:ext cx="2717549" cy="34394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弧形 67">
            <a:extLst>
              <a:ext uri="{FF2B5EF4-FFF2-40B4-BE49-F238E27FC236}">
                <a16:creationId xmlns:a16="http://schemas.microsoft.com/office/drawing/2014/main" id="{B92C5D23-1EDA-BB9E-33E6-E5B7E279FAFA}"/>
              </a:ext>
            </a:extLst>
          </p:cNvPr>
          <p:cNvSpPr/>
          <p:nvPr/>
        </p:nvSpPr>
        <p:spPr>
          <a:xfrm>
            <a:off x="7863790" y="4112648"/>
            <a:ext cx="515209" cy="1805432"/>
          </a:xfrm>
          <a:prstGeom prst="arc">
            <a:avLst>
              <a:gd name="adj1" fmla="val 16200000"/>
              <a:gd name="adj2" fmla="val 251878"/>
            </a:avLst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8D217045-0521-9EBC-2174-1A05752F45D3}"/>
              </a:ext>
            </a:extLst>
          </p:cNvPr>
          <p:cNvSpPr/>
          <p:nvPr/>
        </p:nvSpPr>
        <p:spPr>
          <a:xfrm>
            <a:off x="7931627" y="4972512"/>
            <a:ext cx="620927" cy="34394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8584CF8A-5B90-2F0B-05D6-D60944F6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Causal LM – Training   vs.   Inference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71840C-6E41-4D93-E77F-6A54EFCC3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0890" y="3405500"/>
            <a:ext cx="2850831" cy="20885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3EB999C-010E-F649-0007-D2892750D50C}"/>
              </a:ext>
            </a:extLst>
          </p:cNvPr>
          <p:cNvSpPr txBox="1"/>
          <p:nvPr/>
        </p:nvSpPr>
        <p:spPr>
          <a:xfrm>
            <a:off x="6868800" y="6277102"/>
            <a:ext cx="4733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highlight>
                  <a:srgbClr val="FFFF00"/>
                </a:highlight>
              </a:rPr>
              <a:t>True for both training and inference</a:t>
            </a:r>
            <a:endParaRPr lang="zh-TW" altLang="en-US" sz="2400" b="1" dirty="0">
              <a:highlight>
                <a:srgbClr val="FFFF00"/>
              </a:highlight>
            </a:endParaRPr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E8730ED8-E936-49CD-414E-A26B94E72971}"/>
              </a:ext>
            </a:extLst>
          </p:cNvPr>
          <p:cNvSpPr/>
          <p:nvPr/>
        </p:nvSpPr>
        <p:spPr>
          <a:xfrm>
            <a:off x="6399498" y="6296227"/>
            <a:ext cx="363994" cy="374865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8C1000-4993-C1AC-E66C-37C5AA95655B}"/>
              </a:ext>
            </a:extLst>
          </p:cNvPr>
          <p:cNvSpPr txBox="1"/>
          <p:nvPr/>
        </p:nvSpPr>
        <p:spPr>
          <a:xfrm>
            <a:off x="2110933" y="-34563"/>
            <a:ext cx="733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(also known as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block_size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n_positions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, or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max_seq_len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1898E7-7066-3A86-823A-8506FBB3A755}"/>
              </a:ext>
            </a:extLst>
          </p:cNvPr>
          <p:cNvSpPr txBox="1"/>
          <p:nvPr/>
        </p:nvSpPr>
        <p:spPr>
          <a:xfrm>
            <a:off x="0" y="23909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2"/>
                </a:solidFill>
              </a:rPr>
              <a:t>The </a:t>
            </a:r>
            <a:r>
              <a:rPr lang="en-US" altLang="zh-TW" sz="2400" b="1" i="1" u="sng" dirty="0">
                <a:solidFill>
                  <a:schemeClr val="accent2"/>
                </a:solidFill>
              </a:rPr>
              <a:t>context window size</a:t>
            </a:r>
            <a:r>
              <a:rPr lang="en-US" altLang="zh-TW" sz="2400" b="1" dirty="0">
                <a:solidFill>
                  <a:schemeClr val="accent2"/>
                </a:solidFill>
              </a:rPr>
              <a:t> won't affect the model size (except for the positional embedding part).</a:t>
            </a:r>
            <a:endParaRPr lang="zh-TW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EF5D8019-7E79-0E97-12E1-AC89CB540113}"/>
              </a:ext>
            </a:extLst>
          </p:cNvPr>
          <p:cNvSpPr/>
          <p:nvPr/>
        </p:nvSpPr>
        <p:spPr>
          <a:xfrm rot="21186950">
            <a:off x="1959376" y="165581"/>
            <a:ext cx="201733" cy="165125"/>
          </a:xfrm>
          <a:custGeom>
            <a:avLst/>
            <a:gdLst>
              <a:gd name="connsiteX0" fmla="*/ 201733 w 201733"/>
              <a:gd name="connsiteY0" fmla="*/ 20908 h 238191"/>
              <a:gd name="connsiteX1" fmla="*/ 20664 w 201733"/>
              <a:gd name="connsiteY1" fmla="*/ 20908 h 238191"/>
              <a:gd name="connsiteX2" fmla="*/ 11610 w 201733"/>
              <a:gd name="connsiteY2" fmla="*/ 238191 h 238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33" h="238191">
                <a:moveTo>
                  <a:pt x="201733" y="20908"/>
                </a:moveTo>
                <a:cubicBezTo>
                  <a:pt x="127042" y="2801"/>
                  <a:pt x="52351" y="-15306"/>
                  <a:pt x="20664" y="20908"/>
                </a:cubicBezTo>
                <a:cubicBezTo>
                  <a:pt x="-11023" y="57122"/>
                  <a:pt x="293" y="147656"/>
                  <a:pt x="11610" y="238191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02B4132-317B-9A0F-5444-347084FF9D54}"/>
                  </a:ext>
                </a:extLst>
              </p:cNvPr>
              <p:cNvSpPr txBox="1"/>
              <p:nvPr/>
            </p:nvSpPr>
            <p:spPr>
              <a:xfrm>
                <a:off x="1434631" y="1747087"/>
                <a:ext cx="2791533" cy="523220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dirty="0" smtClean="0">
                          <a:latin typeface="Cambria Math" panose="02040503050406030204" pitchFamily="18" charset="0"/>
                        </a:rPr>
                        <m:t>1, 2, 3, 4, 5, 6, 7, 8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02B4132-317B-9A0F-5444-347084FF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31" y="1747087"/>
                <a:ext cx="279153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D52D7CD-9DF7-84C0-8CFC-7EEC4A2071B4}"/>
              </a:ext>
            </a:extLst>
          </p:cNvPr>
          <p:cNvCxnSpPr>
            <a:cxnSpLocks/>
          </p:cNvCxnSpPr>
          <p:nvPr/>
        </p:nvCxnSpPr>
        <p:spPr>
          <a:xfrm>
            <a:off x="2830397" y="2354212"/>
            <a:ext cx="1" cy="347995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692F62D-D769-A80B-4AAF-E6C57631C4CF}"/>
              </a:ext>
            </a:extLst>
          </p:cNvPr>
          <p:cNvSpPr txBox="1"/>
          <p:nvPr/>
        </p:nvSpPr>
        <p:spPr>
          <a:xfrm>
            <a:off x="2861737" y="233643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loss</a:t>
            </a:r>
            <a:endParaRPr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1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E1B504-B35D-EB71-8CDF-B1862FDD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1972" y="6356350"/>
            <a:ext cx="2743200" cy="365125"/>
          </a:xfrm>
        </p:spPr>
        <p:txBody>
          <a:bodyPr/>
          <a:lstStyle/>
          <a:p>
            <a:fld id="{16D8E710-FD4B-4459-8519-9E5D8E650226}" type="slidenum">
              <a:rPr lang="en-US" smtClean="0"/>
              <a:t>28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68A57CD-65A3-D91F-B15B-5CC4AABF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72" y="0"/>
            <a:ext cx="4732379" cy="6858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21FCB36F-91E9-E36F-56DA-D3AAE0C49F00}"/>
              </a:ext>
            </a:extLst>
          </p:cNvPr>
          <p:cNvSpPr/>
          <p:nvPr/>
        </p:nvSpPr>
        <p:spPr>
          <a:xfrm>
            <a:off x="2625608" y="-1"/>
            <a:ext cx="2278143" cy="68579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乘號 7">
            <a:extLst>
              <a:ext uri="{FF2B5EF4-FFF2-40B4-BE49-F238E27FC236}">
                <a16:creationId xmlns:a16="http://schemas.microsoft.com/office/drawing/2014/main" id="{16603ED6-A664-A206-6A51-539B66AB79A8}"/>
              </a:ext>
            </a:extLst>
          </p:cNvPr>
          <p:cNvSpPr/>
          <p:nvPr/>
        </p:nvSpPr>
        <p:spPr>
          <a:xfrm>
            <a:off x="2314864" y="2217612"/>
            <a:ext cx="2143491" cy="1325563"/>
          </a:xfrm>
          <a:prstGeom prst="mathMultiply">
            <a:avLst>
              <a:gd name="adj1" fmla="val 1762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CEABEE1-742A-17EF-BCAD-A361AFB7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0"/>
            <a:ext cx="5703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C0B38FC-3F9D-0348-D57B-4AF2AC1ED81D}"/>
              </a:ext>
            </a:extLst>
          </p:cNvPr>
          <p:cNvCxnSpPr/>
          <p:nvPr/>
        </p:nvCxnSpPr>
        <p:spPr>
          <a:xfrm>
            <a:off x="3133112" y="5640309"/>
            <a:ext cx="50699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F2D009-C32A-90A5-41B3-916263780535}"/>
              </a:ext>
            </a:extLst>
          </p:cNvPr>
          <p:cNvSpPr txBox="1"/>
          <p:nvPr/>
        </p:nvSpPr>
        <p:spPr>
          <a:xfrm>
            <a:off x="3599395" y="545564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Input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4816F22-639D-77CD-B76A-1CF28C989BCA}"/>
              </a:ext>
            </a:extLst>
          </p:cNvPr>
          <p:cNvSpPr/>
          <p:nvPr/>
        </p:nvSpPr>
        <p:spPr>
          <a:xfrm>
            <a:off x="6969368" y="2429651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3D03307-EEAD-343E-70A1-61F3CB785CC9}"/>
              </a:ext>
            </a:extLst>
          </p:cNvPr>
          <p:cNvSpPr/>
          <p:nvPr/>
        </p:nvSpPr>
        <p:spPr>
          <a:xfrm>
            <a:off x="9975119" y="2474916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38078AF-D6A3-FBDA-6818-5EAA50FCFEA5}"/>
              </a:ext>
            </a:extLst>
          </p:cNvPr>
          <p:cNvSpPr/>
          <p:nvPr/>
        </p:nvSpPr>
        <p:spPr>
          <a:xfrm>
            <a:off x="9975119" y="5942493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D976DD5-D177-F6AB-96DB-47717F50A620}"/>
              </a:ext>
            </a:extLst>
          </p:cNvPr>
          <p:cNvSpPr/>
          <p:nvPr/>
        </p:nvSpPr>
        <p:spPr>
          <a:xfrm>
            <a:off x="9975119" y="836339"/>
            <a:ext cx="1040897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DF37265-D040-141A-9332-7AAF02A9E073}"/>
              </a:ext>
            </a:extLst>
          </p:cNvPr>
          <p:cNvSpPr/>
          <p:nvPr/>
        </p:nvSpPr>
        <p:spPr>
          <a:xfrm>
            <a:off x="9975119" y="3042161"/>
            <a:ext cx="1040897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19E0464-6B9E-8871-D79D-77B83642EFD4}"/>
              </a:ext>
            </a:extLst>
          </p:cNvPr>
          <p:cNvSpPr/>
          <p:nvPr/>
        </p:nvSpPr>
        <p:spPr>
          <a:xfrm>
            <a:off x="6969368" y="4152218"/>
            <a:ext cx="1040897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73B2087-16BF-21AB-C9B5-3F931BB107A3}"/>
              </a:ext>
            </a:extLst>
          </p:cNvPr>
          <p:cNvSpPr/>
          <p:nvPr/>
        </p:nvSpPr>
        <p:spPr>
          <a:xfrm>
            <a:off x="10153573" y="4152218"/>
            <a:ext cx="547688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6825C23-FB2D-9749-C3B5-35E1314506FA}"/>
              </a:ext>
            </a:extLst>
          </p:cNvPr>
          <p:cNvSpPr/>
          <p:nvPr/>
        </p:nvSpPr>
        <p:spPr>
          <a:xfrm>
            <a:off x="10941766" y="4152218"/>
            <a:ext cx="547688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F77C1DD-8072-872D-7D1E-1E193AD0F99D}"/>
              </a:ext>
            </a:extLst>
          </p:cNvPr>
          <p:cNvSpPr/>
          <p:nvPr/>
        </p:nvSpPr>
        <p:spPr>
          <a:xfrm>
            <a:off x="9365380" y="4152218"/>
            <a:ext cx="547688" cy="20822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81CE3D-7275-1081-04C7-43B7A8F4C34B}"/>
              </a:ext>
            </a:extLst>
          </p:cNvPr>
          <p:cNvSpPr txBox="1"/>
          <p:nvPr/>
        </p:nvSpPr>
        <p:spPr>
          <a:xfrm>
            <a:off x="5144306" y="3736719"/>
            <a:ext cx="1704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Trainable</a:t>
            </a:r>
            <a:r>
              <a:rPr lang="en-US" altLang="zh-TW" sz="1600" dirty="0">
                <a:solidFill>
                  <a:schemeClr val="accent1"/>
                </a:solidFill>
              </a:rPr>
              <a:t> instead of fixed sinusoidal functions</a:t>
            </a:r>
            <a:endParaRPr lang="zh-TW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B655FDA-460D-4608-01B2-012F64D07B0F}"/>
              </a:ext>
            </a:extLst>
          </p:cNvPr>
          <p:cNvCxnSpPr>
            <a:cxnSpLocks/>
          </p:cNvCxnSpPr>
          <p:nvPr/>
        </p:nvCxnSpPr>
        <p:spPr>
          <a:xfrm>
            <a:off x="5053776" y="-9053"/>
            <a:ext cx="0" cy="6857998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07718658-ABD3-B4DE-F318-E0A29BAF5CCA}"/>
              </a:ext>
            </a:extLst>
          </p:cNvPr>
          <p:cNvSpPr/>
          <p:nvPr/>
        </p:nvSpPr>
        <p:spPr>
          <a:xfrm>
            <a:off x="6147303" y="4517679"/>
            <a:ext cx="407406" cy="142381"/>
          </a:xfrm>
          <a:custGeom>
            <a:avLst/>
            <a:gdLst>
              <a:gd name="connsiteX0" fmla="*/ 0 w 407406"/>
              <a:gd name="connsiteY0" fmla="*/ 0 h 142381"/>
              <a:gd name="connsiteX1" fmla="*/ 81481 w 407406"/>
              <a:gd name="connsiteY1" fmla="*/ 135802 h 142381"/>
              <a:gd name="connsiteX2" fmla="*/ 407406 w 407406"/>
              <a:gd name="connsiteY2" fmla="*/ 108642 h 14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406" h="142381">
                <a:moveTo>
                  <a:pt x="0" y="0"/>
                </a:moveTo>
                <a:cubicBezTo>
                  <a:pt x="6790" y="58847"/>
                  <a:pt x="13580" y="117695"/>
                  <a:pt x="81481" y="135802"/>
                </a:cubicBezTo>
                <a:cubicBezTo>
                  <a:pt x="149382" y="153909"/>
                  <a:pt x="278394" y="131275"/>
                  <a:pt x="407406" y="108642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49D973A-1656-7F65-531B-FB16C4302769}"/>
              </a:ext>
            </a:extLst>
          </p:cNvPr>
          <p:cNvSpPr txBox="1"/>
          <p:nvPr/>
        </p:nvSpPr>
        <p:spPr>
          <a:xfrm>
            <a:off x="5422302" y="5665493"/>
            <a:ext cx="3196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1"/>
                </a:solidFill>
              </a:rPr>
              <a:t>`</a:t>
            </a:r>
            <a:r>
              <a:rPr lang="en-US" altLang="zh-TW" sz="1600" dirty="0" err="1">
                <a:solidFill>
                  <a:schemeClr val="accent1"/>
                </a:solidFill>
              </a:rPr>
              <a:t>nn.Embedding</a:t>
            </a:r>
            <a:r>
              <a:rPr lang="en-US" altLang="zh-TW" sz="1600" dirty="0">
                <a:solidFill>
                  <a:schemeClr val="accent1"/>
                </a:solidFill>
              </a:rPr>
              <a:t>` is a </a:t>
            </a:r>
            <a:r>
              <a:rPr lang="en-US" altLang="zh-TW" sz="1600" b="1" dirty="0">
                <a:solidFill>
                  <a:srgbClr val="FF0000"/>
                </a:solidFill>
              </a:rPr>
              <a:t>trainable</a:t>
            </a:r>
            <a:r>
              <a:rPr lang="en-US" altLang="zh-TW" sz="1600" dirty="0">
                <a:solidFill>
                  <a:schemeClr val="accent1"/>
                </a:solidFill>
              </a:rPr>
              <a:t> lookup table, resembling a bias-free linear layer with one-hot inputs.</a:t>
            </a:r>
            <a:endParaRPr lang="zh-TW" altLang="en-US" sz="1600" dirty="0">
              <a:solidFill>
                <a:schemeClr val="accent1"/>
              </a:solidFill>
            </a:endParaRPr>
          </a:p>
        </p:txBody>
      </p:sp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ABCC3DFC-8B9F-3D0E-31D8-F5632BA0EC60}"/>
              </a:ext>
            </a:extLst>
          </p:cNvPr>
          <p:cNvSpPr/>
          <p:nvPr/>
        </p:nvSpPr>
        <p:spPr>
          <a:xfrm rot="20700000" flipV="1">
            <a:off x="6180059" y="4976953"/>
            <a:ext cx="747546" cy="508111"/>
          </a:xfrm>
          <a:custGeom>
            <a:avLst/>
            <a:gdLst>
              <a:gd name="connsiteX0" fmla="*/ 0 w 407406"/>
              <a:gd name="connsiteY0" fmla="*/ 0 h 142381"/>
              <a:gd name="connsiteX1" fmla="*/ 81481 w 407406"/>
              <a:gd name="connsiteY1" fmla="*/ 135802 h 142381"/>
              <a:gd name="connsiteX2" fmla="*/ 407406 w 407406"/>
              <a:gd name="connsiteY2" fmla="*/ 108642 h 14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406" h="142381">
                <a:moveTo>
                  <a:pt x="0" y="0"/>
                </a:moveTo>
                <a:cubicBezTo>
                  <a:pt x="6790" y="58847"/>
                  <a:pt x="13580" y="117695"/>
                  <a:pt x="81481" y="135802"/>
                </a:cubicBezTo>
                <a:cubicBezTo>
                  <a:pt x="149382" y="153909"/>
                  <a:pt x="278394" y="131275"/>
                  <a:pt x="407406" y="108642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2DC8D6C-D36F-5243-9D07-E308D675CFD2}"/>
              </a:ext>
            </a:extLst>
          </p:cNvPr>
          <p:cNvSpPr txBox="1"/>
          <p:nvPr/>
        </p:nvSpPr>
        <p:spPr>
          <a:xfrm>
            <a:off x="7945823" y="1765214"/>
            <a:ext cx="90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Output layer</a:t>
            </a:r>
            <a:endParaRPr lang="zh-TW" altLang="en-US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FC4FA58-ED9E-864A-084D-CCCE90BCA655}"/>
              </a:ext>
            </a:extLst>
          </p:cNvPr>
          <p:cNvSpPr txBox="1"/>
          <p:nvPr/>
        </p:nvSpPr>
        <p:spPr>
          <a:xfrm>
            <a:off x="7945823" y="4689804"/>
            <a:ext cx="905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Input layer</a:t>
            </a:r>
            <a:endParaRPr lang="zh-TW" altLang="en-US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BD1AC92-9B21-733E-E514-5EB1DADFE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02" y="50628"/>
            <a:ext cx="3465374" cy="1100813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A2F05EC-417B-110E-9474-36BAC164F7E8}"/>
              </a:ext>
            </a:extLst>
          </p:cNvPr>
          <p:cNvSpPr/>
          <p:nvPr/>
        </p:nvSpPr>
        <p:spPr>
          <a:xfrm>
            <a:off x="6554709" y="2344334"/>
            <a:ext cx="1649521" cy="295964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3F77D7-CD1F-D7E0-862A-DBA90C2A8BAC}"/>
              </a:ext>
            </a:extLst>
          </p:cNvPr>
          <p:cNvSpPr txBox="1"/>
          <p:nvPr/>
        </p:nvSpPr>
        <p:spPr>
          <a:xfrm>
            <a:off x="5190313" y="2551674"/>
            <a:ext cx="170480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Hugging Face’s gpt2</a:t>
            </a:r>
          </a:p>
          <a:p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</a:rPr>
              <a:t>(can bypass input embedding by using `inputs_embeds` instead of `input_ids`)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3F4BC3B7-693A-20A1-7B01-1867FC37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GPT2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74AF83A-4322-FAB5-D9E9-FD2241DF1335}"/>
              </a:ext>
            </a:extLst>
          </p:cNvPr>
          <p:cNvSpPr/>
          <p:nvPr/>
        </p:nvSpPr>
        <p:spPr>
          <a:xfrm>
            <a:off x="6958014" y="4841082"/>
            <a:ext cx="1059655" cy="33099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E61EB2A-6EDB-B466-BF92-8B90795C3EE7}"/>
              </a:ext>
            </a:extLst>
          </p:cNvPr>
          <p:cNvSpPr txBox="1"/>
          <p:nvPr/>
        </p:nvSpPr>
        <p:spPr>
          <a:xfrm>
            <a:off x="7526383" y="4535915"/>
            <a:ext cx="994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>
                <a:solidFill>
                  <a:srgbClr val="C00000"/>
                </a:solidFill>
              </a:rPr>
              <a:t>bypassable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009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3351C-63C1-34D2-3FF0-D96604EB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GPT2 – All </a:t>
            </a:r>
            <a:r>
              <a:rPr lang="en-US" altLang="zh-TW" b="1" u="sng" dirty="0"/>
              <a:t>trainable</a:t>
            </a:r>
            <a:br>
              <a:rPr lang="en-US" altLang="zh-TW" dirty="0"/>
            </a:br>
            <a:r>
              <a:rPr lang="en-US" altLang="zh-TW" dirty="0"/>
              <a:t>components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765B6-9F83-9463-0CFA-598BD055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29</a:t>
            </a:fld>
            <a:endParaRPr lang="en-US"/>
          </a:p>
        </p:txBody>
      </p:sp>
      <p:pic>
        <p:nvPicPr>
          <p:cNvPr id="24" name="Picture 2" descr="undefined">
            <a:extLst>
              <a:ext uri="{FF2B5EF4-FFF2-40B4-BE49-F238E27FC236}">
                <a16:creationId xmlns:a16="http://schemas.microsoft.com/office/drawing/2014/main" id="{56485214-8115-5268-9FE6-167C6FF92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7" r="1"/>
          <a:stretch/>
        </p:blipFill>
        <p:spPr bwMode="auto">
          <a:xfrm>
            <a:off x="7162800" y="0"/>
            <a:ext cx="35057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D0182D8-EC27-4DA1-A4B8-2DF90F1D3A8A}"/>
              </a:ext>
            </a:extLst>
          </p:cNvPr>
          <p:cNvSpPr/>
          <p:nvPr/>
        </p:nvSpPr>
        <p:spPr>
          <a:xfrm>
            <a:off x="8725071" y="5509036"/>
            <a:ext cx="524580" cy="271604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6273C478-3ABD-259B-F29E-4E27555DF7A6}"/>
                  </a:ext>
                </a:extLst>
              </p:cNvPr>
              <p:cNvSpPr txBox="1"/>
              <p:nvPr/>
            </p:nvSpPr>
            <p:spPr>
              <a:xfrm>
                <a:off x="10496561" y="5414005"/>
                <a:ext cx="163833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TW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6273C478-3ABD-259B-F29E-4E27555DF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61" y="5414005"/>
                <a:ext cx="1638333" cy="490199"/>
              </a:xfrm>
              <a:prstGeom prst="rect">
                <a:avLst/>
              </a:prstGeom>
              <a:blipFill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2FF1A3BE-F3EA-5A00-39FD-E473F156BAAF}"/>
              </a:ext>
            </a:extLst>
          </p:cNvPr>
          <p:cNvSpPr/>
          <p:nvPr/>
        </p:nvSpPr>
        <p:spPr>
          <a:xfrm>
            <a:off x="8725071" y="3407019"/>
            <a:ext cx="524580" cy="271604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CD7C0EE-E976-A7A5-CEE8-DC3FD24EFF54}"/>
                  </a:ext>
                </a:extLst>
              </p:cNvPr>
              <p:cNvSpPr txBox="1"/>
              <p:nvPr/>
            </p:nvSpPr>
            <p:spPr>
              <a:xfrm>
                <a:off x="10496561" y="3337795"/>
                <a:ext cx="6299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ACD7C0EE-E976-A7A5-CEE8-DC3FD24EF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61" y="3337795"/>
                <a:ext cx="6299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18C14325-A131-8FFC-A516-B439CB6E6723}"/>
              </a:ext>
            </a:extLst>
          </p:cNvPr>
          <p:cNvSpPr/>
          <p:nvPr/>
        </p:nvSpPr>
        <p:spPr>
          <a:xfrm>
            <a:off x="8443135" y="2474916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158E4E17-C6D7-3BB5-1FF8-9170749E83EE}"/>
              </a:ext>
            </a:extLst>
          </p:cNvPr>
          <p:cNvSpPr/>
          <p:nvPr/>
        </p:nvSpPr>
        <p:spPr>
          <a:xfrm>
            <a:off x="8443135" y="5942493"/>
            <a:ext cx="1040897" cy="208229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01B9D8B-14E3-647F-F84F-E431519E97EF}"/>
              </a:ext>
            </a:extLst>
          </p:cNvPr>
          <p:cNvGrpSpPr/>
          <p:nvPr/>
        </p:nvGrpSpPr>
        <p:grpSpPr>
          <a:xfrm>
            <a:off x="3464601" y="1176949"/>
            <a:ext cx="3710169" cy="5290966"/>
            <a:chOff x="3159801" y="1176949"/>
            <a:chExt cx="3710169" cy="5290966"/>
          </a:xfrm>
        </p:grpSpPr>
        <p:pic>
          <p:nvPicPr>
            <p:cNvPr id="8" name="Picture 2" descr="undefined">
              <a:extLst>
                <a:ext uri="{FF2B5EF4-FFF2-40B4-BE49-F238E27FC236}">
                  <a16:creationId xmlns:a16="http://schemas.microsoft.com/office/drawing/2014/main" id="{38A1F83A-1D36-9734-83F6-B6584394B3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" t="17466" r="63633" b="16154"/>
            <a:stretch/>
          </p:blipFill>
          <p:spPr bwMode="auto">
            <a:xfrm>
              <a:off x="4506593" y="1176949"/>
              <a:ext cx="2076439" cy="4552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EEDCFE67-9A6F-3C1A-37EB-2BB90FD9C4F9}"/>
                </a:ext>
              </a:extLst>
            </p:cNvPr>
            <p:cNvSpPr/>
            <p:nvPr/>
          </p:nvSpPr>
          <p:spPr>
            <a:xfrm>
              <a:off x="4988168" y="2401076"/>
              <a:ext cx="1040897" cy="208229"/>
            </a:xfrm>
            <a:prstGeom prst="roundRect">
              <a:avLst/>
            </a:prstGeom>
            <a:noFill/>
            <a:ln w="5715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手繪多邊形: 圖案 34">
              <a:extLst>
                <a:ext uri="{FF2B5EF4-FFF2-40B4-BE49-F238E27FC236}">
                  <a16:creationId xmlns:a16="http://schemas.microsoft.com/office/drawing/2014/main" id="{C2EDD96D-6F23-3B51-C292-BD25E57E64C0}"/>
                </a:ext>
              </a:extLst>
            </p:cNvPr>
            <p:cNvSpPr/>
            <p:nvPr/>
          </p:nvSpPr>
          <p:spPr>
            <a:xfrm>
              <a:off x="4166103" y="4489104"/>
              <a:ext cx="407406" cy="142381"/>
            </a:xfrm>
            <a:custGeom>
              <a:avLst/>
              <a:gdLst>
                <a:gd name="connsiteX0" fmla="*/ 0 w 407406"/>
                <a:gd name="connsiteY0" fmla="*/ 0 h 142381"/>
                <a:gd name="connsiteX1" fmla="*/ 81481 w 407406"/>
                <a:gd name="connsiteY1" fmla="*/ 135802 h 142381"/>
                <a:gd name="connsiteX2" fmla="*/ 407406 w 407406"/>
                <a:gd name="connsiteY2" fmla="*/ 108642 h 14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406" h="142381">
                  <a:moveTo>
                    <a:pt x="0" y="0"/>
                  </a:moveTo>
                  <a:cubicBezTo>
                    <a:pt x="6790" y="58847"/>
                    <a:pt x="13580" y="117695"/>
                    <a:pt x="81481" y="135802"/>
                  </a:cubicBezTo>
                  <a:cubicBezTo>
                    <a:pt x="149382" y="153909"/>
                    <a:pt x="278394" y="131275"/>
                    <a:pt x="407406" y="108642"/>
                  </a:cubicBezTo>
                </a:path>
              </a:pathLst>
            </a:custGeom>
            <a:noFill/>
            <a:ln w="2857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292CD26B-C4EE-3737-03C3-4EC3198F694B}"/>
                </a:ext>
              </a:extLst>
            </p:cNvPr>
            <p:cNvSpPr txBox="1"/>
            <p:nvPr/>
          </p:nvSpPr>
          <p:spPr>
            <a:xfrm>
              <a:off x="3441102" y="5636918"/>
              <a:ext cx="31965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1"/>
                  </a:solidFill>
                </a:rPr>
                <a:t>`</a:t>
              </a:r>
              <a:r>
                <a:rPr lang="en-US" altLang="zh-TW" sz="1600" dirty="0" err="1">
                  <a:solidFill>
                    <a:schemeClr val="accent1"/>
                  </a:solidFill>
                </a:rPr>
                <a:t>nn.Embedding</a:t>
              </a:r>
              <a:r>
                <a:rPr lang="en-US" altLang="zh-TW" sz="1600" dirty="0">
                  <a:solidFill>
                    <a:schemeClr val="accent1"/>
                  </a:solidFill>
                </a:rPr>
                <a:t>` is a </a:t>
              </a:r>
              <a:r>
                <a:rPr lang="en-US" altLang="zh-TW" sz="1600" b="1" dirty="0">
                  <a:solidFill>
                    <a:srgbClr val="FF0000"/>
                  </a:solidFill>
                </a:rPr>
                <a:t>trainable</a:t>
              </a:r>
              <a:r>
                <a:rPr lang="en-US" altLang="zh-TW" sz="1600" dirty="0">
                  <a:solidFill>
                    <a:schemeClr val="accent1"/>
                  </a:solidFill>
                </a:rPr>
                <a:t> lookup table, resembling a bias-free linear layer with one-hot inputs.</a:t>
              </a:r>
              <a:endParaRPr lang="zh-TW" alt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44" name="手繪多邊形: 圖案 43">
              <a:extLst>
                <a:ext uri="{FF2B5EF4-FFF2-40B4-BE49-F238E27FC236}">
                  <a16:creationId xmlns:a16="http://schemas.microsoft.com/office/drawing/2014/main" id="{B838F803-CDB4-E1B6-1311-E7431487E4E5}"/>
                </a:ext>
              </a:extLst>
            </p:cNvPr>
            <p:cNvSpPr/>
            <p:nvPr/>
          </p:nvSpPr>
          <p:spPr>
            <a:xfrm rot="20700000" flipV="1">
              <a:off x="4198859" y="4948378"/>
              <a:ext cx="747546" cy="508111"/>
            </a:xfrm>
            <a:custGeom>
              <a:avLst/>
              <a:gdLst>
                <a:gd name="connsiteX0" fmla="*/ 0 w 407406"/>
                <a:gd name="connsiteY0" fmla="*/ 0 h 142381"/>
                <a:gd name="connsiteX1" fmla="*/ 81481 w 407406"/>
                <a:gd name="connsiteY1" fmla="*/ 135802 h 142381"/>
                <a:gd name="connsiteX2" fmla="*/ 407406 w 407406"/>
                <a:gd name="connsiteY2" fmla="*/ 108642 h 14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7406" h="142381">
                  <a:moveTo>
                    <a:pt x="0" y="0"/>
                  </a:moveTo>
                  <a:cubicBezTo>
                    <a:pt x="6790" y="58847"/>
                    <a:pt x="13580" y="117695"/>
                    <a:pt x="81481" y="135802"/>
                  </a:cubicBezTo>
                  <a:cubicBezTo>
                    <a:pt x="149382" y="153909"/>
                    <a:pt x="278394" y="131275"/>
                    <a:pt x="407406" y="108642"/>
                  </a:cubicBezTo>
                </a:path>
              </a:pathLst>
            </a:custGeom>
            <a:noFill/>
            <a:ln w="28575"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AF755956-5B53-6317-A4EA-ABAAB10B6B0E}"/>
                </a:ext>
              </a:extLst>
            </p:cNvPr>
            <p:cNvSpPr/>
            <p:nvPr/>
          </p:nvSpPr>
          <p:spPr>
            <a:xfrm>
              <a:off x="4573509" y="2315759"/>
              <a:ext cx="1649521" cy="2959649"/>
            </a:xfrm>
            <a:prstGeom prst="round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A2699FD-F473-38B5-B33B-A6450D5E19A0}"/>
                </a:ext>
              </a:extLst>
            </p:cNvPr>
            <p:cNvSpPr txBox="1"/>
            <p:nvPr/>
          </p:nvSpPr>
          <p:spPr>
            <a:xfrm>
              <a:off x="3209113" y="2523099"/>
              <a:ext cx="1704808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solidFill>
                    <a:schemeClr val="bg1">
                      <a:lumMod val="75000"/>
                    </a:schemeClr>
                  </a:solidFill>
                </a:rPr>
                <a:t>Hugging Face’s gpt2</a:t>
              </a:r>
            </a:p>
            <a:p>
              <a:r>
                <a:rPr lang="en-US" altLang="zh-TW" sz="1000" dirty="0">
                  <a:solidFill>
                    <a:schemeClr val="bg1">
                      <a:lumMod val="75000"/>
                    </a:schemeClr>
                  </a:solidFill>
                </a:rPr>
                <a:t>(can bypass input embedding by using `inputs_embeds` instead of `input_ids`)</a:t>
              </a:r>
              <a:endParaRPr lang="zh-TW" altLang="en-US" sz="1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2E97334E-9E9C-C4FC-BD10-A68D84656BDF}"/>
                </a:ext>
              </a:extLst>
            </p:cNvPr>
            <p:cNvSpPr/>
            <p:nvPr/>
          </p:nvSpPr>
          <p:spPr>
            <a:xfrm>
              <a:off x="4976814" y="4812507"/>
              <a:ext cx="1059655" cy="330994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7FDF8F2-30CA-DDB1-FBF4-13A1CCF0083D}"/>
                </a:ext>
              </a:extLst>
            </p:cNvPr>
            <p:cNvSpPr txBox="1"/>
            <p:nvPr/>
          </p:nvSpPr>
          <p:spPr>
            <a:xfrm>
              <a:off x="3159801" y="3708144"/>
              <a:ext cx="17048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rgbClr val="FF0000"/>
                  </a:solidFill>
                </a:rPr>
                <a:t>Trainable</a:t>
              </a:r>
              <a:r>
                <a:rPr lang="en-US" altLang="zh-TW" sz="1600" dirty="0">
                  <a:solidFill>
                    <a:schemeClr val="accent1"/>
                  </a:solidFill>
                </a:rPr>
                <a:t> instead of fixed sinusoidal functions</a:t>
              </a:r>
              <a:endParaRPr lang="zh-TW" alt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70" name="乘號 69">
              <a:extLst>
                <a:ext uri="{FF2B5EF4-FFF2-40B4-BE49-F238E27FC236}">
                  <a16:creationId xmlns:a16="http://schemas.microsoft.com/office/drawing/2014/main" id="{8BD2F8ED-13EA-3C63-EF81-CB5944681069}"/>
                </a:ext>
              </a:extLst>
            </p:cNvPr>
            <p:cNvSpPr/>
            <p:nvPr/>
          </p:nvSpPr>
          <p:spPr>
            <a:xfrm>
              <a:off x="4669052" y="1942155"/>
              <a:ext cx="276096" cy="284330"/>
            </a:xfrm>
            <a:prstGeom prst="mathMultiply">
              <a:avLst>
                <a:gd name="adj1" fmla="val 171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07C93CF-3AC2-1E57-4255-761E17002186}"/>
                </a:ext>
              </a:extLst>
            </p:cNvPr>
            <p:cNvSpPr txBox="1"/>
            <p:nvPr/>
          </p:nvSpPr>
          <p:spPr>
            <a:xfrm>
              <a:off x="5545183" y="4507340"/>
              <a:ext cx="994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>
                  <a:solidFill>
                    <a:srgbClr val="C00000"/>
                  </a:solidFill>
                </a:rPr>
                <a:t>bypassable</a:t>
              </a:r>
              <a:endParaRPr lang="zh-TW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C35429E7-7B16-2455-A11C-7C4693DFE7F9}"/>
                </a:ext>
              </a:extLst>
            </p:cNvPr>
            <p:cNvSpPr txBox="1"/>
            <p:nvPr/>
          </p:nvSpPr>
          <p:spPr>
            <a:xfrm>
              <a:off x="5964623" y="4661229"/>
              <a:ext cx="9053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/>
                <a:t>Input layer</a:t>
              </a:r>
              <a:endParaRPr lang="zh-TW" altLang="en-US" b="1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20D6A3CC-D34B-FDDF-F8B1-0A8C56B299E3}"/>
                </a:ext>
              </a:extLst>
            </p:cNvPr>
            <p:cNvSpPr txBox="1"/>
            <p:nvPr/>
          </p:nvSpPr>
          <p:spPr>
            <a:xfrm>
              <a:off x="5964623" y="1736639"/>
              <a:ext cx="9053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/>
                <a:t>Output layer</a:t>
              </a:r>
              <a:endParaRPr lang="zh-TW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A6624B-76B0-1827-950A-DC9C45EA619E}"/>
                  </a:ext>
                </a:extLst>
              </p:cNvPr>
              <p:cNvSpPr txBox="1"/>
              <p:nvPr/>
            </p:nvSpPr>
            <p:spPr>
              <a:xfrm>
                <a:off x="139298" y="3123601"/>
                <a:ext cx="3773021" cy="3473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/>
                  <a:t>Input Embedding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/>
                  <a:t>Positional Embedding</a:t>
                </a:r>
                <a:endParaRPr lang="en-US" altLang="zh-TW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rgbClr val="FF00FF"/>
                    </a:solidFill>
                  </a:rPr>
                  <a:t>Layer Norm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Linear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400" dirty="0"/>
                  <a:t>Multi-Head Attention</a:t>
                </a: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400" dirty="0" err="1"/>
                  <a:t>FeedForward</a:t>
                </a:r>
                <a:endParaRPr lang="en-US" altLang="zh-TW" sz="2400" dirty="0"/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A6624B-76B0-1827-950A-DC9C45EA6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8" y="3123601"/>
                <a:ext cx="3773021" cy="3473387"/>
              </a:xfrm>
              <a:prstGeom prst="rect">
                <a:avLst/>
              </a:prstGeom>
              <a:blipFill>
                <a:blip r:embed="rId5"/>
                <a:stretch>
                  <a:fillRect l="-2585" t="-1579" r="-1454" b="-1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34AA3FB9-817A-8D17-1441-993E281E928C}"/>
              </a:ext>
            </a:extLst>
          </p:cNvPr>
          <p:cNvCxnSpPr>
            <a:cxnSpLocks/>
          </p:cNvCxnSpPr>
          <p:nvPr/>
        </p:nvCxnSpPr>
        <p:spPr>
          <a:xfrm flipV="1">
            <a:off x="6300210" y="688290"/>
            <a:ext cx="1129290" cy="3052550"/>
          </a:xfrm>
          <a:prstGeom prst="line">
            <a:avLst/>
          </a:prstGeom>
          <a:ln w="38100">
            <a:solidFill>
              <a:srgbClr val="FFE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A4DDA19-05F6-950F-5BE8-2D84835306AC}"/>
              </a:ext>
            </a:extLst>
          </p:cNvPr>
          <p:cNvCxnSpPr>
            <a:cxnSpLocks/>
          </p:cNvCxnSpPr>
          <p:nvPr/>
        </p:nvCxnSpPr>
        <p:spPr>
          <a:xfrm>
            <a:off x="6275898" y="3940969"/>
            <a:ext cx="1101170" cy="2184503"/>
          </a:xfrm>
          <a:prstGeom prst="line">
            <a:avLst/>
          </a:prstGeom>
          <a:ln w="38100">
            <a:solidFill>
              <a:srgbClr val="FFE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875B9F8-3BE7-76DE-699D-5534248DA148}"/>
              </a:ext>
            </a:extLst>
          </p:cNvPr>
          <p:cNvSpPr/>
          <p:nvPr/>
        </p:nvSpPr>
        <p:spPr>
          <a:xfrm>
            <a:off x="8725071" y="1949555"/>
            <a:ext cx="524580" cy="271604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52DA1E1-54CF-1B46-70CC-33494F125100}"/>
              </a:ext>
            </a:extLst>
          </p:cNvPr>
          <p:cNvSpPr/>
          <p:nvPr/>
        </p:nvSpPr>
        <p:spPr>
          <a:xfrm>
            <a:off x="8725071" y="1180212"/>
            <a:ext cx="524580" cy="271604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0684F07-FB2D-ED36-E280-3D2889F22BC7}"/>
                  </a:ext>
                </a:extLst>
              </p:cNvPr>
              <p:cNvSpPr txBox="1"/>
              <p:nvPr/>
            </p:nvSpPr>
            <p:spPr>
              <a:xfrm>
                <a:off x="10496561" y="1127969"/>
                <a:ext cx="1128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𝑑𝑜𝑤𝑛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0684F07-FB2D-ED36-E280-3D2889F22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61" y="1127969"/>
                <a:ext cx="1128642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CCAA19A-8EC5-80BA-D196-8014C8008817}"/>
                  </a:ext>
                </a:extLst>
              </p:cNvPr>
              <p:cNvSpPr txBox="1"/>
              <p:nvPr/>
            </p:nvSpPr>
            <p:spPr>
              <a:xfrm>
                <a:off x="10496561" y="1851969"/>
                <a:ext cx="781689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CCAA19A-8EC5-80BA-D196-8014C8008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61" y="1851969"/>
                <a:ext cx="781689" cy="490199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369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444200-2C0C-08AF-0275-53745E8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CCA4F23-479B-68CA-2712-DF82216BB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background, the intuition, and the problem we’re solving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5B672F-A9B2-2BF0-895C-1CA88E59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3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3351C-63C1-34D2-3FF0-D96604EB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GPT2 – All </a:t>
            </a:r>
            <a:r>
              <a:rPr lang="en-US" altLang="zh-TW" b="1" u="sng" dirty="0"/>
              <a:t>trainable</a:t>
            </a:r>
            <a:r>
              <a:rPr lang="en-US" altLang="zh-TW" dirty="0"/>
              <a:t> components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765B6-9F83-9463-0CFA-598BD055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A6624B-76B0-1827-950A-DC9C45EA619E}"/>
                  </a:ext>
                </a:extLst>
              </p:cNvPr>
              <p:cNvSpPr txBox="1"/>
              <p:nvPr/>
            </p:nvSpPr>
            <p:spPr>
              <a:xfrm>
                <a:off x="139298" y="1263292"/>
                <a:ext cx="5008102" cy="5689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/>
                  <a:t>Input Embedding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vocab_size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/>
                  <a:t>Positional Embedding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block_size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  <a:endParaRPr lang="en-US" altLang="zh-TW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rgbClr val="FF00FF"/>
                    </a:solidFill>
                  </a:rPr>
                  <a:t>Layer Norm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rgbClr val="FF0000"/>
                    </a:solidFill>
                  </a:rPr>
                  <a:t>Linear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400" dirty="0"/>
                  <a:t>Multi-Head Attention</a:t>
                </a: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zh-TW" sz="2400" dirty="0">
                  <a:solidFill>
                    <a:srgbClr val="FF0000"/>
                  </a:solidFill>
                </a:endParaRPr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d_head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sz="2400" dirty="0" err="1"/>
                  <a:t>FeedForward</a:t>
                </a:r>
                <a:endParaRPr lang="en-US" altLang="zh-TW" sz="2400" dirty="0"/>
              </a:p>
              <a:p>
                <a:pPr marL="1371600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𝑢𝑝</m:t>
                        </m:r>
                      </m:sub>
                    </m:sSub>
                    <m:r>
                      <a:rPr lang="en-US" altLang="zh-TW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𝑑𝑜𝑤𝑛</m:t>
                        </m:r>
                      </m:sub>
                    </m:sSub>
                  </m:oMath>
                </a14:m>
                <a:endParaRPr lang="en-US" altLang="zh-TW" sz="2400" b="0" dirty="0">
                  <a:solidFill>
                    <a:srgbClr val="FF0000"/>
                  </a:solidFill>
                </a:endParaRPr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4 x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</a:p>
              <a:p>
                <a:pPr marL="1828800" lvl="3" indent="-457200"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solidFill>
                      <a:schemeClr val="accent5"/>
                    </a:solidFill>
                  </a:rPr>
                  <a:t>(4 x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, </a:t>
                </a:r>
                <a:r>
                  <a:rPr lang="en-US" altLang="zh-TW" sz="2400" dirty="0" err="1">
                    <a:solidFill>
                      <a:schemeClr val="accent5"/>
                    </a:solidFill>
                  </a:rPr>
                  <a:t>d_model</a:t>
                </a:r>
                <a:r>
                  <a:rPr lang="en-US" altLang="zh-TW" sz="2400" dirty="0">
                    <a:solidFill>
                      <a:schemeClr val="accent5"/>
                    </a:solidFill>
                  </a:rPr>
                  <a:t>)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A6624B-76B0-1827-950A-DC9C45EA6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8" y="1263292"/>
                <a:ext cx="5008102" cy="5689378"/>
              </a:xfrm>
              <a:prstGeom prst="rect">
                <a:avLst/>
              </a:prstGeom>
              <a:blipFill>
                <a:blip r:embed="rId2"/>
                <a:stretch>
                  <a:fillRect l="-1949" t="-964" r="-731" b="-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E9244CB-8B90-EFAF-B20F-8783C9F01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98" y="5032245"/>
            <a:ext cx="4527192" cy="17654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1EEE4AB-3957-D922-77D8-5D01343CF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615" y="3619038"/>
            <a:ext cx="6904405" cy="92641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C73EF6B-B27A-C69A-AE9F-4235BE55A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898" y="4602275"/>
            <a:ext cx="4824347" cy="3670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747472F-3937-331F-BEB1-0DEFDDC92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98" y="3224065"/>
            <a:ext cx="3810535" cy="36707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2858770-CC7E-5FCA-0C1F-92F0EEADA4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864"/>
          <a:stretch/>
        </p:blipFill>
        <p:spPr>
          <a:xfrm>
            <a:off x="3836798" y="2212816"/>
            <a:ext cx="8355202" cy="3312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9B46D59-3869-4ED3-BF86-C6A8EBEC8B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926"/>
          <a:stretch/>
        </p:blipFill>
        <p:spPr>
          <a:xfrm>
            <a:off x="3841515" y="1544838"/>
            <a:ext cx="8355203" cy="275756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112F48E-C63D-03B9-3BCE-67B2E198AE5A}"/>
              </a:ext>
            </a:extLst>
          </p:cNvPr>
          <p:cNvSpPr/>
          <p:nvPr/>
        </p:nvSpPr>
        <p:spPr>
          <a:xfrm>
            <a:off x="9658350" y="2208515"/>
            <a:ext cx="1343025" cy="32597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0DF863C-2E19-92EA-9DE9-400D19E4B474}"/>
              </a:ext>
            </a:extLst>
          </p:cNvPr>
          <p:cNvCxnSpPr/>
          <p:nvPr/>
        </p:nvCxnSpPr>
        <p:spPr>
          <a:xfrm>
            <a:off x="1123950" y="5362575"/>
            <a:ext cx="37433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186E95D-5CE2-5703-996E-59891117B4C3}"/>
              </a:ext>
            </a:extLst>
          </p:cNvPr>
          <p:cNvCxnSpPr>
            <a:cxnSpLocks/>
          </p:cNvCxnSpPr>
          <p:nvPr/>
        </p:nvCxnSpPr>
        <p:spPr>
          <a:xfrm flipV="1">
            <a:off x="4867275" y="5001290"/>
            <a:ext cx="0" cy="3612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5D32CB3-832C-253F-6361-B2A71D6C1CDA}"/>
              </a:ext>
            </a:extLst>
          </p:cNvPr>
          <p:cNvCxnSpPr>
            <a:cxnSpLocks/>
          </p:cNvCxnSpPr>
          <p:nvPr/>
        </p:nvCxnSpPr>
        <p:spPr>
          <a:xfrm>
            <a:off x="4867275" y="5001290"/>
            <a:ext cx="49749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70C30E4-FECD-6072-9926-C34DCB823744}"/>
              </a:ext>
            </a:extLst>
          </p:cNvPr>
          <p:cNvCxnSpPr/>
          <p:nvPr/>
        </p:nvCxnSpPr>
        <p:spPr>
          <a:xfrm>
            <a:off x="1123950" y="4640372"/>
            <a:ext cx="37433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4191F00-77D2-E216-393D-519FB0B33295}"/>
              </a:ext>
            </a:extLst>
          </p:cNvPr>
          <p:cNvCxnSpPr>
            <a:cxnSpLocks/>
          </p:cNvCxnSpPr>
          <p:nvPr/>
        </p:nvCxnSpPr>
        <p:spPr>
          <a:xfrm>
            <a:off x="4867275" y="4574360"/>
            <a:ext cx="49749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6BB2D58-BE1D-C6C7-3B51-1B56C0DE7F03}"/>
              </a:ext>
            </a:extLst>
          </p:cNvPr>
          <p:cNvCxnSpPr>
            <a:cxnSpLocks/>
          </p:cNvCxnSpPr>
          <p:nvPr/>
        </p:nvCxnSpPr>
        <p:spPr>
          <a:xfrm flipV="1">
            <a:off x="4867275" y="4574360"/>
            <a:ext cx="0" cy="660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83298FE6-BCA3-F75D-AD46-F1C60CFF7E08}"/>
              </a:ext>
            </a:extLst>
          </p:cNvPr>
          <p:cNvCxnSpPr/>
          <p:nvPr/>
        </p:nvCxnSpPr>
        <p:spPr>
          <a:xfrm>
            <a:off x="1123950" y="3505200"/>
            <a:ext cx="37433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EF9507A5-D6A9-EA77-0F36-6C1DA6BD1DE6}"/>
              </a:ext>
            </a:extLst>
          </p:cNvPr>
          <p:cNvCxnSpPr>
            <a:cxnSpLocks/>
          </p:cNvCxnSpPr>
          <p:nvPr/>
        </p:nvCxnSpPr>
        <p:spPr>
          <a:xfrm flipV="1">
            <a:off x="4867275" y="3194499"/>
            <a:ext cx="0" cy="31070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1FC29FD-EEE2-C8F2-1ADD-07F6927A0554}"/>
              </a:ext>
            </a:extLst>
          </p:cNvPr>
          <p:cNvSpPr txBox="1"/>
          <p:nvPr/>
        </p:nvSpPr>
        <p:spPr>
          <a:xfrm>
            <a:off x="10121990" y="837683"/>
            <a:ext cx="2042162" cy="646331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5"/>
                </a:solidFill>
              </a:rPr>
              <a:t>n_embd</a:t>
            </a:r>
            <a:r>
              <a:rPr lang="en-US" altLang="zh-TW" dirty="0">
                <a:solidFill>
                  <a:schemeClr val="accent5"/>
                </a:solidFill>
              </a:rPr>
              <a:t> = </a:t>
            </a:r>
            <a:r>
              <a:rPr lang="en-US" altLang="zh-TW" dirty="0" err="1">
                <a:solidFill>
                  <a:schemeClr val="accent5"/>
                </a:solidFill>
              </a:rPr>
              <a:t>d_model</a:t>
            </a:r>
            <a:endParaRPr lang="en-US" altLang="zh-TW" dirty="0">
              <a:solidFill>
                <a:schemeClr val="accent5"/>
              </a:solidFill>
            </a:endParaRPr>
          </a:p>
          <a:p>
            <a:r>
              <a:rPr lang="en-US" altLang="zh-TW" dirty="0" err="1">
                <a:solidFill>
                  <a:schemeClr val="accent5"/>
                </a:solidFill>
              </a:rPr>
              <a:t>head_size</a:t>
            </a:r>
            <a:r>
              <a:rPr lang="en-US" altLang="zh-TW" dirty="0">
                <a:solidFill>
                  <a:schemeClr val="accent5"/>
                </a:solidFill>
              </a:rPr>
              <a:t> = </a:t>
            </a:r>
            <a:r>
              <a:rPr lang="en-US" altLang="zh-TW" dirty="0" err="1">
                <a:solidFill>
                  <a:schemeClr val="accent5"/>
                </a:solidFill>
              </a:rPr>
              <a:t>d_head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9ECFCCC2-C809-FEEF-6420-FC63E9E4AC63}"/>
              </a:ext>
            </a:extLst>
          </p:cNvPr>
          <p:cNvCxnSpPr>
            <a:cxnSpLocks/>
          </p:cNvCxnSpPr>
          <p:nvPr/>
        </p:nvCxnSpPr>
        <p:spPr>
          <a:xfrm flipH="1" flipV="1">
            <a:off x="9105900" y="837683"/>
            <a:ext cx="627197" cy="1352175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圖片 65">
            <a:extLst>
              <a:ext uri="{FF2B5EF4-FFF2-40B4-BE49-F238E27FC236}">
                <a16:creationId xmlns:a16="http://schemas.microsoft.com/office/drawing/2014/main" id="{25A80651-D491-F33D-E622-A1E1CE6257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88" b="51061"/>
          <a:stretch/>
        </p:blipFill>
        <p:spPr>
          <a:xfrm>
            <a:off x="6305154" y="2604715"/>
            <a:ext cx="2781688" cy="533401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0CBE0E76-32A7-B795-7CD0-C982EAB0A5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340"/>
          <a:stretch/>
        </p:blipFill>
        <p:spPr>
          <a:xfrm>
            <a:off x="9086850" y="2597523"/>
            <a:ext cx="2781688" cy="546991"/>
          </a:xfrm>
          <a:prstGeom prst="rect">
            <a:avLst/>
          </a:prstGeom>
        </p:spPr>
      </p:pic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2CF27E22-C979-8FAB-186F-585414C46817}"/>
              </a:ext>
            </a:extLst>
          </p:cNvPr>
          <p:cNvSpPr/>
          <p:nvPr/>
        </p:nvSpPr>
        <p:spPr>
          <a:xfrm>
            <a:off x="6286096" y="2581454"/>
            <a:ext cx="5601492" cy="556661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2F9F7A3A-2D91-9D0F-AB7C-845C54D1ECE8}"/>
              </a:ext>
            </a:extLst>
          </p:cNvPr>
          <p:cNvCxnSpPr>
            <a:cxnSpLocks/>
          </p:cNvCxnSpPr>
          <p:nvPr/>
        </p:nvCxnSpPr>
        <p:spPr>
          <a:xfrm>
            <a:off x="4867275" y="3194499"/>
            <a:ext cx="49749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75F56BCC-E23D-575F-E9F9-AAB7D06A790B}"/>
              </a:ext>
            </a:extLst>
          </p:cNvPr>
          <p:cNvSpPr txBox="1"/>
          <p:nvPr/>
        </p:nvSpPr>
        <p:spPr>
          <a:xfrm>
            <a:off x="2110933" y="-34563"/>
            <a:ext cx="733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(also known as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block_size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n_positions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, or </a:t>
            </a:r>
            <a:r>
              <a:rPr lang="en-US" altLang="zh-TW" dirty="0" err="1">
                <a:solidFill>
                  <a:schemeClr val="bg1">
                    <a:lumMod val="75000"/>
                  </a:schemeClr>
                </a:solidFill>
              </a:rPr>
              <a:t>max_seq_len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2DC98B-B85B-E73F-2475-287DF0815916}"/>
              </a:ext>
            </a:extLst>
          </p:cNvPr>
          <p:cNvSpPr txBox="1"/>
          <p:nvPr/>
        </p:nvSpPr>
        <p:spPr>
          <a:xfrm>
            <a:off x="0" y="23909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2"/>
                </a:solidFill>
              </a:rPr>
              <a:t>The </a:t>
            </a:r>
            <a:r>
              <a:rPr lang="en-US" altLang="zh-TW" sz="2400" b="1" i="1" u="sng" dirty="0">
                <a:solidFill>
                  <a:schemeClr val="accent2"/>
                </a:solidFill>
              </a:rPr>
              <a:t>context window size</a:t>
            </a:r>
            <a:r>
              <a:rPr lang="en-US" altLang="zh-TW" sz="2400" b="1" dirty="0">
                <a:solidFill>
                  <a:schemeClr val="accent2"/>
                </a:solidFill>
              </a:rPr>
              <a:t> won't affect the model size (except for the positional embedding part).</a:t>
            </a:r>
            <a:endParaRPr lang="zh-TW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D2776BF5-B67D-C5BD-B437-1F2D3501C33B}"/>
              </a:ext>
            </a:extLst>
          </p:cNvPr>
          <p:cNvSpPr/>
          <p:nvPr/>
        </p:nvSpPr>
        <p:spPr>
          <a:xfrm rot="21186950">
            <a:off x="1959376" y="165581"/>
            <a:ext cx="201733" cy="165125"/>
          </a:xfrm>
          <a:custGeom>
            <a:avLst/>
            <a:gdLst>
              <a:gd name="connsiteX0" fmla="*/ 201733 w 201733"/>
              <a:gd name="connsiteY0" fmla="*/ 20908 h 238191"/>
              <a:gd name="connsiteX1" fmla="*/ 20664 w 201733"/>
              <a:gd name="connsiteY1" fmla="*/ 20908 h 238191"/>
              <a:gd name="connsiteX2" fmla="*/ 11610 w 201733"/>
              <a:gd name="connsiteY2" fmla="*/ 238191 h 238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733" h="238191">
                <a:moveTo>
                  <a:pt x="201733" y="20908"/>
                </a:moveTo>
                <a:cubicBezTo>
                  <a:pt x="127042" y="2801"/>
                  <a:pt x="52351" y="-15306"/>
                  <a:pt x="20664" y="20908"/>
                </a:cubicBezTo>
                <a:cubicBezTo>
                  <a:pt x="-11023" y="57122"/>
                  <a:pt x="293" y="147656"/>
                  <a:pt x="11610" y="238191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563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3 Changes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4B2F-99B3-D96E-F7E5-D9449798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FF0000"/>
                </a:solidFill>
                <a:effectLst/>
              </a:rPr>
              <a:t>Pre-normalization</a:t>
            </a:r>
            <a:r>
              <a:rPr lang="en-US" altLang="zh-TW" dirty="0">
                <a:solidFill>
                  <a:srgbClr val="FF0000"/>
                </a:solidFill>
              </a:rPr>
              <a:t> [GPT3]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 err="1">
                <a:solidFill>
                  <a:srgbClr val="92D050"/>
                </a:solidFill>
                <a:effectLst/>
              </a:rPr>
              <a:t>SwiGLU</a:t>
            </a:r>
            <a:r>
              <a:rPr lang="en-US" altLang="zh-TW" b="1" i="1" dirty="0">
                <a:solidFill>
                  <a:srgbClr val="92D050"/>
                </a:solidFill>
                <a:effectLst/>
              </a:rPr>
              <a:t> activation function</a:t>
            </a:r>
            <a:r>
              <a:rPr lang="en-US" altLang="zh-TW" dirty="0">
                <a:solidFill>
                  <a:srgbClr val="92D050"/>
                </a:solidFill>
              </a:rPr>
              <a:t> [</a:t>
            </a:r>
            <a:r>
              <a:rPr lang="en-US" altLang="zh-TW" dirty="0" err="1">
                <a:solidFill>
                  <a:srgbClr val="92D050"/>
                </a:solidFill>
              </a:rPr>
              <a:t>PaLM</a:t>
            </a:r>
            <a:r>
              <a:rPr lang="en-US" altLang="zh-TW" dirty="0">
                <a:solidFill>
                  <a:srgbClr val="92D050"/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00B0F0"/>
                </a:solidFill>
                <a:effectLst/>
              </a:rPr>
              <a:t>Rotary Embeddings</a:t>
            </a:r>
            <a:r>
              <a:rPr lang="en-US" altLang="zh-TW" dirty="0">
                <a:solidFill>
                  <a:srgbClr val="00B0F0"/>
                </a:solidFill>
              </a:rPr>
              <a:t> [</a:t>
            </a:r>
            <a:r>
              <a:rPr lang="en-US" altLang="zh-TW" dirty="0" err="1">
                <a:solidFill>
                  <a:srgbClr val="00B0F0"/>
                </a:solidFill>
              </a:rPr>
              <a:t>GPTNeo</a:t>
            </a:r>
            <a:r>
              <a:rPr lang="en-US" altLang="zh-TW" dirty="0">
                <a:solidFill>
                  <a:srgbClr val="00B0F0"/>
                </a:solidFill>
              </a:rPr>
              <a:t>]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0"/>
            <a:ext cx="5703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C57474-DE03-3F6A-1D26-BA69EEC54D09}"/>
              </a:ext>
            </a:extLst>
          </p:cNvPr>
          <p:cNvCxnSpPr>
            <a:cxnSpLocks/>
          </p:cNvCxnSpPr>
          <p:nvPr/>
        </p:nvCxnSpPr>
        <p:spPr>
          <a:xfrm>
            <a:off x="10325100" y="1704223"/>
            <a:ext cx="3238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3C4BF9-7E14-0B71-E6FB-A0CED27FBD88}"/>
              </a:ext>
            </a:extLst>
          </p:cNvPr>
          <p:cNvSpPr txBox="1"/>
          <p:nvPr/>
        </p:nvSpPr>
        <p:spPr>
          <a:xfrm>
            <a:off x="10721737" y="1528138"/>
            <a:ext cx="814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92D050"/>
                </a:solidFill>
              </a:rPr>
              <a:t>SwiGLU</a:t>
            </a:r>
            <a:endParaRPr lang="zh-TW" altLang="en-US" sz="1600" dirty="0">
              <a:solidFill>
                <a:srgbClr val="92D050"/>
              </a:solidFill>
            </a:endParaRPr>
          </a:p>
        </p:txBody>
      </p:sp>
      <p:sp>
        <p:nvSpPr>
          <p:cNvPr id="7" name="乘號 6">
            <a:extLst>
              <a:ext uri="{FF2B5EF4-FFF2-40B4-BE49-F238E27FC236}">
                <a16:creationId xmlns:a16="http://schemas.microsoft.com/office/drawing/2014/main" id="{1A5DBE3D-2B5C-AF47-C213-727FF80F5522}"/>
              </a:ext>
            </a:extLst>
          </p:cNvPr>
          <p:cNvSpPr/>
          <p:nvPr/>
        </p:nvSpPr>
        <p:spPr>
          <a:xfrm>
            <a:off x="6299791" y="4341019"/>
            <a:ext cx="1247775" cy="507206"/>
          </a:xfrm>
          <a:prstGeom prst="mathMultiply">
            <a:avLst>
              <a:gd name="adj1" fmla="val 1600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E00DF5BA-0745-7BE3-575E-E35CFACCF720}"/>
              </a:ext>
            </a:extLst>
          </p:cNvPr>
          <p:cNvSpPr/>
          <p:nvPr/>
        </p:nvSpPr>
        <p:spPr>
          <a:xfrm rot="20854064">
            <a:off x="9049543" y="5103164"/>
            <a:ext cx="581025" cy="587937"/>
          </a:xfrm>
          <a:custGeom>
            <a:avLst/>
            <a:gdLst>
              <a:gd name="connsiteX0" fmla="*/ 581025 w 581025"/>
              <a:gd name="connsiteY0" fmla="*/ 45012 h 587937"/>
              <a:gd name="connsiteX1" fmla="*/ 209550 w 581025"/>
              <a:gd name="connsiteY1" fmla="*/ 54537 h 587937"/>
              <a:gd name="connsiteX2" fmla="*/ 0 w 581025"/>
              <a:gd name="connsiteY2" fmla="*/ 587937 h 5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025" h="587937">
                <a:moveTo>
                  <a:pt x="581025" y="45012"/>
                </a:moveTo>
                <a:cubicBezTo>
                  <a:pt x="443706" y="4530"/>
                  <a:pt x="306387" y="-35951"/>
                  <a:pt x="209550" y="54537"/>
                </a:cubicBezTo>
                <a:cubicBezTo>
                  <a:pt x="112712" y="145025"/>
                  <a:pt x="56356" y="366481"/>
                  <a:pt x="0" y="58793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7F302FD4-0B79-D3C8-C413-1F047B852FFA}"/>
              </a:ext>
            </a:extLst>
          </p:cNvPr>
          <p:cNvSpPr/>
          <p:nvPr/>
        </p:nvSpPr>
        <p:spPr>
          <a:xfrm>
            <a:off x="9144000" y="5047513"/>
            <a:ext cx="1209675" cy="657961"/>
          </a:xfrm>
          <a:custGeom>
            <a:avLst/>
            <a:gdLst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102944 h 712544"/>
              <a:gd name="connsiteX1" fmla="*/ 828675 w 1209675"/>
              <a:gd name="connsiteY1" fmla="*/ 36269 h 712544"/>
              <a:gd name="connsiteX2" fmla="*/ 0 w 1209675"/>
              <a:gd name="connsiteY2" fmla="*/ 712544 h 712544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679078">
                <a:moveTo>
                  <a:pt x="1209675" y="69478"/>
                </a:moveTo>
                <a:cubicBezTo>
                  <a:pt x="1134268" y="42490"/>
                  <a:pt x="1058862" y="-13072"/>
                  <a:pt x="828675" y="2803"/>
                </a:cubicBezTo>
                <a:cubicBezTo>
                  <a:pt x="569912" y="18678"/>
                  <a:pt x="327818" y="448890"/>
                  <a:pt x="0" y="679078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668B3-9561-2204-8F0B-BE9FAF2C3E72}"/>
              </a:ext>
            </a:extLst>
          </p:cNvPr>
          <p:cNvSpPr txBox="1"/>
          <p:nvPr/>
        </p:nvSpPr>
        <p:spPr>
          <a:xfrm>
            <a:off x="7585666" y="5732285"/>
            <a:ext cx="1911101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Rotary Embedding</a:t>
            </a:r>
            <a:endParaRPr lang="zh-TW" altLang="en-US" dirty="0">
              <a:solidFill>
                <a:srgbClr val="00B0F0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75CC059-F6B8-2510-2D9B-EE9E9D63E85F}"/>
              </a:ext>
            </a:extLst>
          </p:cNvPr>
          <p:cNvCxnSpPr>
            <a:cxnSpLocks/>
          </p:cNvCxnSpPr>
          <p:nvPr/>
        </p:nvCxnSpPr>
        <p:spPr>
          <a:xfrm>
            <a:off x="10202593" y="6047832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24C3AD0-E28A-5632-2E78-9CC1EA14594B}"/>
              </a:ext>
            </a:extLst>
          </p:cNvPr>
          <p:cNvSpPr txBox="1"/>
          <p:nvPr/>
        </p:nvSpPr>
        <p:spPr>
          <a:xfrm>
            <a:off x="10969387" y="586222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254178B-E207-CDEC-8426-9B832EEC87DD}"/>
              </a:ext>
            </a:extLst>
          </p:cNvPr>
          <p:cNvCxnSpPr>
            <a:cxnSpLocks/>
          </p:cNvCxnSpPr>
          <p:nvPr/>
        </p:nvCxnSpPr>
        <p:spPr>
          <a:xfrm>
            <a:off x="10202593" y="2580315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EB869C-5428-8182-FE84-A92E193DAB37}"/>
              </a:ext>
            </a:extLst>
          </p:cNvPr>
          <p:cNvSpPr txBox="1"/>
          <p:nvPr/>
        </p:nvSpPr>
        <p:spPr>
          <a:xfrm>
            <a:off x="10969387" y="2394705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9D3ABF1-87AD-2E7E-0E15-476C38E98C72}"/>
              </a:ext>
            </a:extLst>
          </p:cNvPr>
          <p:cNvCxnSpPr>
            <a:cxnSpLocks/>
          </p:cNvCxnSpPr>
          <p:nvPr/>
        </p:nvCxnSpPr>
        <p:spPr>
          <a:xfrm>
            <a:off x="7202218" y="2529973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8E19B6-859C-0352-9DF5-9D1DA51C2BD5}"/>
              </a:ext>
            </a:extLst>
          </p:cNvPr>
          <p:cNvSpPr txBox="1"/>
          <p:nvPr/>
        </p:nvSpPr>
        <p:spPr>
          <a:xfrm>
            <a:off x="7949962" y="234436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FBDD843-0980-A301-13D1-3B713F40DCCD}"/>
              </a:ext>
            </a:extLst>
          </p:cNvPr>
          <p:cNvSpPr/>
          <p:nvPr/>
        </p:nvSpPr>
        <p:spPr>
          <a:xfrm>
            <a:off x="9390807" y="1179166"/>
            <a:ext cx="2192436" cy="1068733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0217C8C-6004-6AE3-24BF-42D7831C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" y="3396517"/>
            <a:ext cx="6331978" cy="33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59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/>
          <a:stretch/>
        </p:blipFill>
        <p:spPr bwMode="auto">
          <a:xfrm>
            <a:off x="6505575" y="0"/>
            <a:ext cx="568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4CD9C367-6846-FE88-51A0-2E30F7DF4001}"/>
              </a:ext>
            </a:extLst>
          </p:cNvPr>
          <p:cNvGrpSpPr/>
          <p:nvPr/>
        </p:nvGrpSpPr>
        <p:grpSpPr>
          <a:xfrm>
            <a:off x="495300" y="2196852"/>
            <a:ext cx="6010275" cy="4154984"/>
            <a:chOff x="919401" y="2333685"/>
            <a:chExt cx="6010275" cy="4154984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FC76346-3EC2-E049-0806-17A0FB98EEFC}"/>
                </a:ext>
              </a:extLst>
            </p:cNvPr>
            <p:cNvSpPr txBox="1"/>
            <p:nvPr/>
          </p:nvSpPr>
          <p:spPr>
            <a:xfrm>
              <a:off x="919401" y="2333685"/>
              <a:ext cx="6010275" cy="4154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TW" sz="2400" dirty="0"/>
                <a:t>We normalize the </a:t>
              </a:r>
              <a:r>
                <a:rPr lang="en-US" altLang="zh-TW" sz="2400" b="1" i="1" u="sng" dirty="0"/>
                <a:t>input</a:t>
              </a:r>
              <a:r>
                <a:rPr lang="en-US" altLang="zh-TW" sz="2400" dirty="0"/>
                <a:t> of each transformer sub-layer, instead of normalizing the </a:t>
              </a:r>
              <a:r>
                <a:rPr lang="en-US" altLang="zh-TW" sz="2400" b="1" i="1" u="sng" dirty="0"/>
                <a:t>output</a:t>
              </a:r>
              <a:r>
                <a:rPr lang="en-US" altLang="zh-TW" sz="2400" dirty="0"/>
                <a:t>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altLang="zh-TW" sz="2400" dirty="0"/>
                <a:t>Already in GPT2</a:t>
              </a:r>
            </a:p>
            <a:p>
              <a:pPr marL="342900" indent="-342900">
                <a:buAutoNum type="arabicPeriod"/>
              </a:pPr>
              <a:r>
                <a:rPr lang="en-US" altLang="zh-TW" sz="2400" dirty="0"/>
                <a:t>We use the </a:t>
              </a:r>
              <a:r>
                <a:rPr lang="en-US" altLang="zh-TW" sz="2400" dirty="0" err="1">
                  <a:solidFill>
                    <a:srgbClr val="FF0000"/>
                  </a:solidFill>
                  <a:effectLst/>
                </a:rPr>
                <a:t>RMSNorm</a:t>
              </a:r>
              <a:r>
                <a:rPr lang="en-US" altLang="zh-TW" sz="2400" dirty="0"/>
                <a:t> normalizing function.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altLang="zh-TW" sz="2400" dirty="0" err="1"/>
                <a:t>RMSNorm</a:t>
              </a:r>
              <a:r>
                <a:rPr lang="en-US" altLang="zh-TW" sz="2400" dirty="0"/>
                <a:t> is a simplified </a:t>
              </a:r>
              <a:r>
                <a:rPr lang="en-US" altLang="zh-TW" sz="2400" dirty="0" err="1"/>
                <a:t>LayerNorm</a:t>
              </a:r>
              <a:r>
                <a:rPr lang="en-US" altLang="zh-TW" sz="2400" dirty="0"/>
                <a:t>.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altLang="zh-TW" sz="2400" dirty="0"/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zh-TW" altLang="en-US" sz="2400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A20E17F-F2DF-46D0-270F-CDA6D7ADE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6033" y="4302290"/>
              <a:ext cx="4177092" cy="2124051"/>
            </a:xfrm>
            <a:prstGeom prst="rect">
              <a:avLst/>
            </a:prstGeom>
          </p:spPr>
        </p:pic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08143F2-6218-7EA8-FF43-45D88575BACC}"/>
              </a:ext>
            </a:extLst>
          </p:cNvPr>
          <p:cNvCxnSpPr>
            <a:cxnSpLocks/>
          </p:cNvCxnSpPr>
          <p:nvPr/>
        </p:nvCxnSpPr>
        <p:spPr>
          <a:xfrm>
            <a:off x="10202593" y="6047832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5CA191-023E-2346-8298-206A43E2D940}"/>
              </a:ext>
            </a:extLst>
          </p:cNvPr>
          <p:cNvSpPr txBox="1"/>
          <p:nvPr/>
        </p:nvSpPr>
        <p:spPr>
          <a:xfrm>
            <a:off x="10969387" y="586222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82CC439-51BF-6010-0E49-84F13C908EA5}"/>
              </a:ext>
            </a:extLst>
          </p:cNvPr>
          <p:cNvCxnSpPr>
            <a:cxnSpLocks/>
          </p:cNvCxnSpPr>
          <p:nvPr/>
        </p:nvCxnSpPr>
        <p:spPr>
          <a:xfrm>
            <a:off x="10202593" y="2580315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4E82A0-B3BC-C718-9C68-7804956716C7}"/>
              </a:ext>
            </a:extLst>
          </p:cNvPr>
          <p:cNvSpPr txBox="1"/>
          <p:nvPr/>
        </p:nvSpPr>
        <p:spPr>
          <a:xfrm>
            <a:off x="10969387" y="2394705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FF0000"/>
                </a:solidFill>
              </a:rPr>
              <a:t>1. Pre-normalization</a:t>
            </a:r>
            <a:br>
              <a:rPr lang="en-US" altLang="zh-TW" b="1" i="1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[GPT3]</a:t>
            </a:r>
            <a:endParaRPr lang="zh-TW" alt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45D6900-3FC3-10F6-D78B-B903C8445DD2}"/>
              </a:ext>
            </a:extLst>
          </p:cNvPr>
          <p:cNvCxnSpPr>
            <a:cxnSpLocks/>
          </p:cNvCxnSpPr>
          <p:nvPr/>
        </p:nvCxnSpPr>
        <p:spPr>
          <a:xfrm>
            <a:off x="7202218" y="2529973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95E197A-5121-F40E-4227-82021753C869}"/>
              </a:ext>
            </a:extLst>
          </p:cNvPr>
          <p:cNvSpPr txBox="1"/>
          <p:nvPr/>
        </p:nvSpPr>
        <p:spPr>
          <a:xfrm>
            <a:off x="7949962" y="234436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69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/>
          <a:stretch/>
        </p:blipFill>
        <p:spPr bwMode="auto">
          <a:xfrm>
            <a:off x="6505575" y="0"/>
            <a:ext cx="568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763FDA5-B625-E62B-A196-C1AC06C4CDA6}"/>
              </a:ext>
            </a:extLst>
          </p:cNvPr>
          <p:cNvCxnSpPr>
            <a:cxnSpLocks/>
          </p:cNvCxnSpPr>
          <p:nvPr/>
        </p:nvCxnSpPr>
        <p:spPr>
          <a:xfrm>
            <a:off x="10325100" y="1704223"/>
            <a:ext cx="3238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4985431-2596-3AFB-0CFE-BFE1E33F26A8}"/>
              </a:ext>
            </a:extLst>
          </p:cNvPr>
          <p:cNvSpPr txBox="1"/>
          <p:nvPr/>
        </p:nvSpPr>
        <p:spPr>
          <a:xfrm>
            <a:off x="10721737" y="1528138"/>
            <a:ext cx="814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92D050"/>
                </a:solidFill>
              </a:rPr>
              <a:t>SwiGLU</a:t>
            </a:r>
            <a:endParaRPr lang="zh-TW" altLang="en-US" sz="1600" dirty="0">
              <a:solidFill>
                <a:srgbClr val="92D05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A029320-31C9-A66A-C8EE-2D2F23F7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3" y="1690688"/>
            <a:ext cx="6610350" cy="504928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92D050"/>
                </a:solidFill>
              </a:rPr>
              <a:t>2. </a:t>
            </a:r>
            <a:r>
              <a:rPr lang="en-US" altLang="zh-TW" b="1" i="1" dirty="0" err="1">
                <a:solidFill>
                  <a:srgbClr val="92D050"/>
                </a:solidFill>
              </a:rPr>
              <a:t>SwiGLU</a:t>
            </a:r>
            <a:r>
              <a:rPr lang="en-US" altLang="zh-TW" b="1" i="1" dirty="0">
                <a:solidFill>
                  <a:srgbClr val="92D050"/>
                </a:solidFill>
              </a:rPr>
              <a:t> </a:t>
            </a:r>
            <a:r>
              <a:rPr lang="en-US" altLang="zh-TW" b="1" i="1" dirty="0">
                <a:solidFill>
                  <a:srgbClr val="92D050"/>
                </a:solidFill>
                <a:effectLst/>
              </a:rPr>
              <a:t>activation function</a:t>
            </a:r>
            <a:r>
              <a:rPr lang="en-US" altLang="zh-TW" dirty="0">
                <a:solidFill>
                  <a:srgbClr val="92D050"/>
                </a:solidFill>
              </a:rPr>
              <a:t> </a:t>
            </a:r>
            <a:br>
              <a:rPr lang="en-US" altLang="zh-TW" dirty="0">
                <a:solidFill>
                  <a:srgbClr val="92D050"/>
                </a:solidFill>
              </a:rPr>
            </a:br>
            <a:r>
              <a:rPr lang="en-US" altLang="zh-TW" dirty="0">
                <a:solidFill>
                  <a:srgbClr val="92D050"/>
                </a:solidFill>
              </a:rPr>
              <a:t>[</a:t>
            </a:r>
            <a:r>
              <a:rPr lang="en-US" altLang="zh-TW" dirty="0" err="1">
                <a:solidFill>
                  <a:srgbClr val="92D050"/>
                </a:solidFill>
              </a:rPr>
              <a:t>PaLM</a:t>
            </a:r>
            <a:r>
              <a:rPr lang="en-US" altLang="zh-TW" dirty="0">
                <a:solidFill>
                  <a:srgbClr val="92D050"/>
                </a:solidFill>
              </a:rPr>
              <a:t>]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208A8EA-AC49-20F6-DB5C-B3B6371CF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617" y="2336504"/>
            <a:ext cx="4802658" cy="441700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1FA0740-8B0B-1751-431F-75D84D3A5D59}"/>
              </a:ext>
            </a:extLst>
          </p:cNvPr>
          <p:cNvSpPr/>
          <p:nvPr/>
        </p:nvSpPr>
        <p:spPr>
          <a:xfrm>
            <a:off x="9390807" y="1179166"/>
            <a:ext cx="2192436" cy="1068733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261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0"/>
            <a:ext cx="5703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C0F69E-A8FE-B550-AEAA-C876ADF5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971675"/>
            <a:ext cx="4936128" cy="479583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BB195DB-C13B-FC91-A7E4-D064B8773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111250"/>
            <a:ext cx="6704343" cy="241300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00B0F0"/>
                </a:solidFill>
              </a:rPr>
              <a:t>3. Rotary </a:t>
            </a:r>
            <a:r>
              <a:rPr lang="en-US" altLang="zh-TW" b="1" i="1" dirty="0">
                <a:solidFill>
                  <a:srgbClr val="00B0F0"/>
                </a:solidFill>
                <a:effectLst/>
              </a:rPr>
              <a:t>Embeddings</a:t>
            </a:r>
            <a:br>
              <a:rPr lang="en-US" altLang="zh-TW" b="1" i="1" dirty="0">
                <a:solidFill>
                  <a:srgbClr val="00B0F0"/>
                </a:solidFill>
                <a:effectLst/>
              </a:rPr>
            </a:br>
            <a:r>
              <a:rPr lang="en-US" altLang="zh-TW" dirty="0">
                <a:solidFill>
                  <a:srgbClr val="00B0F0"/>
                </a:solidFill>
              </a:rPr>
              <a:t>[</a:t>
            </a:r>
            <a:r>
              <a:rPr lang="en-US" altLang="zh-TW" dirty="0" err="1">
                <a:solidFill>
                  <a:srgbClr val="00B0F0"/>
                </a:solidFill>
              </a:rPr>
              <a:t>GPTNeo</a:t>
            </a:r>
            <a:r>
              <a:rPr lang="en-US" altLang="zh-TW" dirty="0">
                <a:solidFill>
                  <a:srgbClr val="00B0F0"/>
                </a:solidFill>
              </a:rPr>
              <a:t>]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D34CD4BC-83EE-2448-E8B8-97F698507A99}"/>
              </a:ext>
            </a:extLst>
          </p:cNvPr>
          <p:cNvSpPr/>
          <p:nvPr/>
        </p:nvSpPr>
        <p:spPr>
          <a:xfrm>
            <a:off x="6299791" y="4341019"/>
            <a:ext cx="1247775" cy="507206"/>
          </a:xfrm>
          <a:prstGeom prst="mathMultiply">
            <a:avLst>
              <a:gd name="adj1" fmla="val 1600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05E195BE-B94D-95AE-1FFF-9F7E7C160671}"/>
              </a:ext>
            </a:extLst>
          </p:cNvPr>
          <p:cNvSpPr/>
          <p:nvPr/>
        </p:nvSpPr>
        <p:spPr>
          <a:xfrm rot="20854064">
            <a:off x="9049543" y="5103164"/>
            <a:ext cx="581025" cy="587937"/>
          </a:xfrm>
          <a:custGeom>
            <a:avLst/>
            <a:gdLst>
              <a:gd name="connsiteX0" fmla="*/ 581025 w 581025"/>
              <a:gd name="connsiteY0" fmla="*/ 45012 h 587937"/>
              <a:gd name="connsiteX1" fmla="*/ 209550 w 581025"/>
              <a:gd name="connsiteY1" fmla="*/ 54537 h 587937"/>
              <a:gd name="connsiteX2" fmla="*/ 0 w 581025"/>
              <a:gd name="connsiteY2" fmla="*/ 587937 h 5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025" h="587937">
                <a:moveTo>
                  <a:pt x="581025" y="45012"/>
                </a:moveTo>
                <a:cubicBezTo>
                  <a:pt x="443706" y="4530"/>
                  <a:pt x="306387" y="-35951"/>
                  <a:pt x="209550" y="54537"/>
                </a:cubicBezTo>
                <a:cubicBezTo>
                  <a:pt x="112712" y="145025"/>
                  <a:pt x="56356" y="366481"/>
                  <a:pt x="0" y="58793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2F3F6FD3-AA71-7FA7-241A-4D092A5E2E48}"/>
              </a:ext>
            </a:extLst>
          </p:cNvPr>
          <p:cNvSpPr/>
          <p:nvPr/>
        </p:nvSpPr>
        <p:spPr>
          <a:xfrm>
            <a:off x="9144000" y="5047513"/>
            <a:ext cx="1209675" cy="657961"/>
          </a:xfrm>
          <a:custGeom>
            <a:avLst/>
            <a:gdLst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102944 h 712544"/>
              <a:gd name="connsiteX1" fmla="*/ 828675 w 1209675"/>
              <a:gd name="connsiteY1" fmla="*/ 36269 h 712544"/>
              <a:gd name="connsiteX2" fmla="*/ 0 w 1209675"/>
              <a:gd name="connsiteY2" fmla="*/ 712544 h 712544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679078">
                <a:moveTo>
                  <a:pt x="1209675" y="69478"/>
                </a:moveTo>
                <a:cubicBezTo>
                  <a:pt x="1134268" y="42490"/>
                  <a:pt x="1058862" y="-13072"/>
                  <a:pt x="828675" y="2803"/>
                </a:cubicBezTo>
                <a:cubicBezTo>
                  <a:pt x="569912" y="18678"/>
                  <a:pt x="327818" y="448890"/>
                  <a:pt x="0" y="679078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8E7E9A-C655-8A1A-ED54-6CD31A174F73}"/>
              </a:ext>
            </a:extLst>
          </p:cNvPr>
          <p:cNvSpPr txBox="1"/>
          <p:nvPr/>
        </p:nvSpPr>
        <p:spPr>
          <a:xfrm>
            <a:off x="7585666" y="5732285"/>
            <a:ext cx="1911101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Rotary Embedding</a:t>
            </a:r>
            <a:endParaRPr lang="zh-TW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27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A607ECB-6534-6656-9661-9699CDD3D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0B4F14-7FAB-F367-0C4F-6A1966FC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EEE5D6-6BF2-8C8E-41A2-F02D9489F857}"/>
              </a:ext>
            </a:extLst>
          </p:cNvPr>
          <p:cNvSpPr txBox="1"/>
          <p:nvPr/>
        </p:nvSpPr>
        <p:spPr>
          <a:xfrm>
            <a:off x="838200" y="6520034"/>
            <a:ext cx="8796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hlinkClick r:id="rId3"/>
              </a:rPr>
              <a:t>https://build.microsoft.com/en-US/sessions/db3f4859-cd30-4445-a0cd-553c3304f8e2?source=sessions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529426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E51EFE05-E2FB-9C49-F06A-1245EADD4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60FD0D-3629-1307-9B43-4313D0DF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36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6FAA7A-359F-BCE3-1AF7-68708BA52DDD}"/>
              </a:ext>
            </a:extLst>
          </p:cNvPr>
          <p:cNvSpPr txBox="1"/>
          <p:nvPr/>
        </p:nvSpPr>
        <p:spPr>
          <a:xfrm>
            <a:off x="838200" y="6520034"/>
            <a:ext cx="8796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hlinkClick r:id="rId3"/>
              </a:rPr>
              <a:t>https://build.microsoft.com/en-US/sessions/db3f4859-cd30-4445-a0cd-553c3304f8e2?source=sessions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490865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3D955-16D9-830B-756C-25BC74A84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Falcon-7B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E796C4-EF20-6DFE-4F48-92A92B998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“Truly open” model (Apache 2.0 license)</a:t>
            </a:r>
          </a:p>
          <a:p>
            <a:r>
              <a:rPr lang="en-US" dirty="0"/>
              <a:t>Need ~15GB of GPU memory (Falcon-40B requires ~90GB)</a:t>
            </a:r>
          </a:p>
          <a:p>
            <a:r>
              <a:rPr lang="en-US" dirty="0"/>
              <a:t>Trained on 1.5T tokens (1T tokens for Falcon-40B)</a:t>
            </a:r>
          </a:p>
          <a:p>
            <a:pPr lvl="1"/>
            <a:r>
              <a:rPr lang="en-US" dirty="0"/>
              <a:t>The key ingredient for the high quality of the Falcon models is their </a:t>
            </a:r>
            <a:r>
              <a:rPr lang="en-US" dirty="0">
                <a:solidFill>
                  <a:srgbClr val="FF0000"/>
                </a:solidFill>
              </a:rPr>
              <a:t>training data</a:t>
            </a:r>
            <a:r>
              <a:rPr lang="en-US" dirty="0"/>
              <a:t>, predominantly based (&gt;80%) on </a:t>
            </a:r>
            <a:r>
              <a:rPr lang="en-US" dirty="0" err="1"/>
              <a:t>RefinedWeb</a:t>
            </a:r>
            <a:r>
              <a:rPr lang="en-US" dirty="0"/>
              <a:t> — a novel massive web dataset based on </a:t>
            </a:r>
            <a:r>
              <a:rPr lang="en-US" dirty="0" err="1"/>
              <a:t>CommonCrawl</a:t>
            </a:r>
            <a:r>
              <a:rPr lang="en-US" dirty="0"/>
              <a:t>.</a:t>
            </a:r>
          </a:p>
          <a:p>
            <a:r>
              <a:rPr lang="en-US" dirty="0" err="1"/>
              <a:t>Multiquery</a:t>
            </a:r>
            <a:r>
              <a:rPr lang="en-US" dirty="0"/>
              <a:t> Attention</a:t>
            </a:r>
          </a:p>
          <a:p>
            <a:r>
              <a:rPr lang="en-US" dirty="0"/>
              <a:t>Featuring an architecture optimized for inference, with </a:t>
            </a:r>
            <a:r>
              <a:rPr lang="en-US" dirty="0" err="1"/>
              <a:t>FlashAttention</a:t>
            </a:r>
            <a:r>
              <a:rPr lang="en-US" dirty="0"/>
              <a:t>  and </a:t>
            </a:r>
            <a:r>
              <a:rPr lang="en-US" dirty="0" err="1"/>
              <a:t>multiquery</a:t>
            </a: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F6C686-35DA-878F-91DE-BDC52AEC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6595320-F3F8-B3FB-3EF2-127839C0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"/>
            <a:ext cx="35814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9F289FF-BBE3-0D08-CAB9-75DE09133427}"/>
              </a:ext>
            </a:extLst>
          </p:cNvPr>
          <p:cNvSpPr txBox="1"/>
          <p:nvPr/>
        </p:nvSpPr>
        <p:spPr>
          <a:xfrm>
            <a:off x="838200" y="6519002"/>
            <a:ext cx="6235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https://twitter.com/_philschmid/status/1663985494722527235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197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72C42-9825-1123-9BDE-D5589AC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Multiquery</a:t>
            </a:r>
            <a:r>
              <a:rPr lang="en-US" dirty="0"/>
              <a:t> Attention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A62ACF-A552-618C-AB2E-FBD95404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679FF9-9C1F-12D5-CE9C-1CEC29896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" t="6107" r="3752" b="12371"/>
          <a:stretch/>
        </p:blipFill>
        <p:spPr>
          <a:xfrm>
            <a:off x="7114373" y="174503"/>
            <a:ext cx="4894747" cy="3032369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64A175E8-BEB4-292E-2AB6-40D46DF37645}"/>
              </a:ext>
            </a:extLst>
          </p:cNvPr>
          <p:cNvGrpSpPr/>
          <p:nvPr/>
        </p:nvGrpSpPr>
        <p:grpSpPr>
          <a:xfrm>
            <a:off x="1746652" y="3446418"/>
            <a:ext cx="7976776" cy="3292474"/>
            <a:chOff x="1764069" y="3514542"/>
            <a:chExt cx="7562283" cy="3121389"/>
          </a:xfrm>
        </p:grpSpPr>
        <p:pic>
          <p:nvPicPr>
            <p:cNvPr id="6" name="內容版面配置區 5">
              <a:extLst>
                <a:ext uri="{FF2B5EF4-FFF2-40B4-BE49-F238E27FC236}">
                  <a16:creationId xmlns:a16="http://schemas.microsoft.com/office/drawing/2014/main" id="{870273AB-11AE-6910-25AF-70EBFC7CF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087"/>
            <a:stretch/>
          </p:blipFill>
          <p:spPr>
            <a:xfrm>
              <a:off x="1764069" y="3514543"/>
              <a:ext cx="7562283" cy="3121388"/>
            </a:xfrm>
            <a:prstGeom prst="rect">
              <a:avLst/>
            </a:prstGeom>
          </p:spPr>
        </p:pic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D47BA098-270A-EDBA-57D4-12AE9B24957D}"/>
                </a:ext>
              </a:extLst>
            </p:cNvPr>
            <p:cNvSpPr/>
            <p:nvPr/>
          </p:nvSpPr>
          <p:spPr>
            <a:xfrm>
              <a:off x="8134861" y="3514542"/>
              <a:ext cx="1191491" cy="312138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D6EB9E11-9CD1-2230-6953-042D59064B6F}"/>
              </a:ext>
            </a:extLst>
          </p:cNvPr>
          <p:cNvSpPr txBox="1"/>
          <p:nvPr/>
        </p:nvSpPr>
        <p:spPr>
          <a:xfrm>
            <a:off x="427279" y="1639049"/>
            <a:ext cx="6687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Charter"/>
              </a:rPr>
              <a:t>Multi-Query Attention shares one key and value across all heads.</a:t>
            </a:r>
          </a:p>
          <a:p>
            <a:r>
              <a:rPr lang="en-US" sz="2400" b="0" i="0" dirty="0">
                <a:solidFill>
                  <a:srgbClr val="111827"/>
                </a:solidFill>
                <a:effectLst/>
                <a:latin typeface="Charter"/>
              </a:rPr>
              <a:t>(This trick doesn’t significantly influence pretraining, but it greatly </a:t>
            </a:r>
            <a:r>
              <a:rPr lang="en-US" sz="2400" b="0" i="0" u="sng" dirty="0">
                <a:effectLst/>
                <a:latin typeface="Charter"/>
                <a:hlinkClick r:id="rId4"/>
              </a:rPr>
              <a:t>improves the scalability of inference</a:t>
            </a:r>
            <a:r>
              <a:rPr lang="en-US" sz="2400" b="0" i="0" dirty="0">
                <a:solidFill>
                  <a:srgbClr val="111827"/>
                </a:solidFill>
                <a:effectLst/>
                <a:latin typeface="Charter"/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222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9EA1B0-2C47-72AB-2C53-AE053820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SFT</a:t>
            </a:r>
            <a:r>
              <a:rPr lang="en-US" dirty="0"/>
              <a:t> w/ </a:t>
            </a:r>
            <a:r>
              <a:rPr lang="en-US" dirty="0" err="1">
                <a:solidFill>
                  <a:srgbClr val="00B0F0"/>
                </a:solidFill>
              </a:rPr>
              <a:t>QLoRA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1F8A090-67E7-AD5F-A787-597E61647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9678" y="3225651"/>
            <a:ext cx="2349497" cy="3495824"/>
          </a:xfrm>
          <a:ln w="38100">
            <a:solidFill>
              <a:srgbClr val="00B0F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717DA7-C0D2-0DD0-041C-C48195FEF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39</a:t>
            </a:fld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C9B73CB-DBF1-B6CE-A8F5-36B3C2A78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04" r="50000"/>
          <a:stretch/>
        </p:blipFill>
        <p:spPr>
          <a:xfrm>
            <a:off x="8059678" y="517236"/>
            <a:ext cx="3534268" cy="261692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FE59DC3-A31C-8B49-D34D-5414321CA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4" y="1453415"/>
            <a:ext cx="6554115" cy="526806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A7EDA5E-304D-A186-FF8B-4B15A8098BF0}"/>
              </a:ext>
            </a:extLst>
          </p:cNvPr>
          <p:cNvSpPr txBox="1"/>
          <p:nvPr/>
        </p:nvSpPr>
        <p:spPr>
          <a:xfrm>
            <a:off x="4934820" y="761578"/>
            <a:ext cx="26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Load model in 4-bit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B35633D-DB4A-15AF-5B09-7CDAEB1C86B4}"/>
              </a:ext>
            </a:extLst>
          </p:cNvPr>
          <p:cNvCxnSpPr/>
          <p:nvPr/>
        </p:nvCxnSpPr>
        <p:spPr>
          <a:xfrm flipH="1">
            <a:off x="4336873" y="993070"/>
            <a:ext cx="600891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7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8C94EF-D1FC-6CB6-79AD-FE9C6434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Usage of Large Language Models (LLMs)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ED7DD-1D98-0ACD-6BD9-CEAFBA74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87F236-1861-A4BF-7743-9ACBF228B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6" b="13001"/>
          <a:stretch/>
        </p:blipFill>
        <p:spPr bwMode="auto">
          <a:xfrm>
            <a:off x="0" y="1387475"/>
            <a:ext cx="12192000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A0017B-ACFF-5178-9E4C-811EBD868C81}"/>
              </a:ext>
            </a:extLst>
          </p:cNvPr>
          <p:cNvSpPr txBox="1"/>
          <p:nvPr/>
        </p:nvSpPr>
        <p:spPr>
          <a:xfrm>
            <a:off x="838200" y="6519446"/>
            <a:ext cx="65124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>
                <a:hlinkClick r:id="rId3"/>
              </a:rPr>
              <a:t>https://twitter.com/matei_zaharia/status/1661044743416184833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26155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12F775-EEAD-73C6-B415-B8A9B523BDC4}"/>
              </a:ext>
            </a:extLst>
          </p:cNvPr>
          <p:cNvSpPr/>
          <p:nvPr/>
        </p:nvSpPr>
        <p:spPr>
          <a:xfrm>
            <a:off x="6509192" y="2969538"/>
            <a:ext cx="1972695" cy="2109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Norm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Linear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Adapter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Prefix-tuning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51D629-99DD-168D-E8CC-D5E5820AA23C}"/>
              </a:ext>
            </a:extLst>
          </p:cNvPr>
          <p:cNvSpPr/>
          <p:nvPr/>
        </p:nvSpPr>
        <p:spPr>
          <a:xfrm>
            <a:off x="9343177" y="2879003"/>
            <a:ext cx="2607397" cy="22905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Classification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ADFDC09-2B68-C2AE-560C-578A0C243AC0}"/>
              </a:ext>
            </a:extLst>
          </p:cNvPr>
          <p:cNvSpPr/>
          <p:nvPr/>
        </p:nvSpPr>
        <p:spPr>
          <a:xfrm>
            <a:off x="3796060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8141267E-82B4-DE27-BFF6-13C9D2AA0DB0}"/>
              </a:ext>
            </a:extLst>
          </p:cNvPr>
          <p:cNvSpPr/>
          <p:nvPr/>
        </p:nvSpPr>
        <p:spPr>
          <a:xfrm>
            <a:off x="5945221" y="3825090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80D1A3F-2935-9DC2-C7DF-C67CE9C5F44F}"/>
              </a:ext>
            </a:extLst>
          </p:cNvPr>
          <p:cNvSpPr/>
          <p:nvPr/>
        </p:nvSpPr>
        <p:spPr>
          <a:xfrm>
            <a:off x="8647506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BFB243-6DEB-51D4-4198-0FB21806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LLM for Time-Series – Feeding Time-Series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7D4A4-DDC7-4562-D5FB-0C17A01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40</a:t>
            </a:fld>
            <a:endParaRPr 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024C926-FE05-C78E-5C00-4A065F8490DC}"/>
              </a:ext>
            </a:extLst>
          </p:cNvPr>
          <p:cNvSpPr/>
          <p:nvPr/>
        </p:nvSpPr>
        <p:spPr>
          <a:xfrm>
            <a:off x="4491733" y="3340730"/>
            <a:ext cx="1287869" cy="136707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tx1"/>
                </a:solidFill>
              </a:rPr>
              <a:t>LLaMA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24CBD3-0CAB-0080-FB52-B3D2264192DB}"/>
              </a:ext>
            </a:extLst>
          </p:cNvPr>
          <p:cNvSpPr/>
          <p:nvPr/>
        </p:nvSpPr>
        <p:spPr>
          <a:xfrm>
            <a:off x="162962" y="2190939"/>
            <a:ext cx="11914361" cy="36123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BF3ED3-D8D9-BDFD-1EEC-C0E434FB4076}"/>
              </a:ext>
            </a:extLst>
          </p:cNvPr>
          <p:cNvSpPr/>
          <p:nvPr/>
        </p:nvSpPr>
        <p:spPr>
          <a:xfrm>
            <a:off x="249158" y="2553077"/>
            <a:ext cx="3444655" cy="294237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RevIN</a:t>
            </a:r>
            <a:r>
              <a:rPr lang="en-US" altLang="zh-TW" dirty="0"/>
              <a:t> (Reversible Instance Normalization)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Data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Patching + 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rgbClr val="FFFF00"/>
                </a:solidFill>
              </a:rPr>
              <a:t>Channel-Independence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Feed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Embedding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4621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4DBDC-6D6B-2F62-1466-431ECDD1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D13B69BD-DBE0-2B21-CAD1-77E700E03C41}"/>
              </a:ext>
            </a:extLst>
          </p:cNvPr>
          <p:cNvSpPr/>
          <p:nvPr/>
        </p:nvSpPr>
        <p:spPr>
          <a:xfrm>
            <a:off x="878186" y="5069940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51C67B0F-3CCF-925E-D9C2-1A618B8A0D5E}"/>
              </a:ext>
            </a:extLst>
          </p:cNvPr>
          <p:cNvSpPr/>
          <p:nvPr/>
        </p:nvSpPr>
        <p:spPr>
          <a:xfrm>
            <a:off x="878187" y="3662984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7A6C0FC-BC58-AC2D-AD9B-4837DDAF6CA8}"/>
              </a:ext>
            </a:extLst>
          </p:cNvPr>
          <p:cNvSpPr/>
          <p:nvPr/>
        </p:nvSpPr>
        <p:spPr>
          <a:xfrm>
            <a:off x="869133" y="2243479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4AC74B02-0F14-E52A-8AC9-299C73076D4E}"/>
              </a:ext>
            </a:extLst>
          </p:cNvPr>
          <p:cNvSpPr/>
          <p:nvPr/>
        </p:nvSpPr>
        <p:spPr>
          <a:xfrm>
            <a:off x="8644714" y="5140455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A10A0A4-2C05-549B-FA4C-9E43B6B1F541}"/>
              </a:ext>
            </a:extLst>
          </p:cNvPr>
          <p:cNvSpPr/>
          <p:nvPr/>
        </p:nvSpPr>
        <p:spPr>
          <a:xfrm>
            <a:off x="8644715" y="3615800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2570C91F-61D7-E628-57F3-17F2EE3A0CC3}"/>
              </a:ext>
            </a:extLst>
          </p:cNvPr>
          <p:cNvSpPr/>
          <p:nvPr/>
        </p:nvSpPr>
        <p:spPr>
          <a:xfrm>
            <a:off x="8635661" y="2332094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/>
              <p:nvPr/>
            </p:nvSpPr>
            <p:spPr>
              <a:xfrm>
                <a:off x="322955" y="1295340"/>
                <a:ext cx="33516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>
                    <a:solidFill>
                      <a:schemeClr val="accent1"/>
                    </a:solidFill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" y="1295340"/>
                <a:ext cx="3351687" cy="523220"/>
              </a:xfrm>
              <a:prstGeom prst="rect">
                <a:avLst/>
              </a:prstGeom>
              <a:blipFill>
                <a:blip r:embed="rId2"/>
                <a:stretch>
                  <a:fillRect l="-3818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立方體 2">
            <a:extLst>
              <a:ext uri="{FF2B5EF4-FFF2-40B4-BE49-F238E27FC236}">
                <a16:creationId xmlns:a16="http://schemas.microsoft.com/office/drawing/2014/main" id="{FE8991A5-471F-3D2A-B5C6-6AD11D679F7C}"/>
              </a:ext>
            </a:extLst>
          </p:cNvPr>
          <p:cNvSpPr/>
          <p:nvPr/>
        </p:nvSpPr>
        <p:spPr>
          <a:xfrm>
            <a:off x="1073409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立方體 20">
            <a:extLst>
              <a:ext uri="{FF2B5EF4-FFF2-40B4-BE49-F238E27FC236}">
                <a16:creationId xmlns:a16="http://schemas.microsoft.com/office/drawing/2014/main" id="{0DE07560-2C15-9B40-B427-517C030B8D71}"/>
              </a:ext>
            </a:extLst>
          </p:cNvPr>
          <p:cNvSpPr/>
          <p:nvPr/>
        </p:nvSpPr>
        <p:spPr>
          <a:xfrm>
            <a:off x="2107601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" name="立方體 21">
            <a:extLst>
              <a:ext uri="{FF2B5EF4-FFF2-40B4-BE49-F238E27FC236}">
                <a16:creationId xmlns:a16="http://schemas.microsoft.com/office/drawing/2014/main" id="{F8FFF6EB-E67B-D019-67E6-350ECB0E9CB3}"/>
              </a:ext>
            </a:extLst>
          </p:cNvPr>
          <p:cNvSpPr/>
          <p:nvPr/>
        </p:nvSpPr>
        <p:spPr>
          <a:xfrm>
            <a:off x="3130620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4" name="立方體 23">
            <a:extLst>
              <a:ext uri="{FF2B5EF4-FFF2-40B4-BE49-F238E27FC236}">
                <a16:creationId xmlns:a16="http://schemas.microsoft.com/office/drawing/2014/main" id="{903848D5-B25C-2125-C57D-DC95E3E08EDF}"/>
              </a:ext>
            </a:extLst>
          </p:cNvPr>
          <p:cNvSpPr/>
          <p:nvPr/>
        </p:nvSpPr>
        <p:spPr>
          <a:xfrm>
            <a:off x="1073409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5" name="立方體 24">
            <a:extLst>
              <a:ext uri="{FF2B5EF4-FFF2-40B4-BE49-F238E27FC236}">
                <a16:creationId xmlns:a16="http://schemas.microsoft.com/office/drawing/2014/main" id="{8DD5E7D8-705E-DC15-CBF3-7014489B4E5B}"/>
              </a:ext>
            </a:extLst>
          </p:cNvPr>
          <p:cNvSpPr/>
          <p:nvPr/>
        </p:nvSpPr>
        <p:spPr>
          <a:xfrm>
            <a:off x="2107601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7" name="立方體 26">
            <a:extLst>
              <a:ext uri="{FF2B5EF4-FFF2-40B4-BE49-F238E27FC236}">
                <a16:creationId xmlns:a16="http://schemas.microsoft.com/office/drawing/2014/main" id="{A3B23464-5EE2-E805-3394-15CA19A27A86}"/>
              </a:ext>
            </a:extLst>
          </p:cNvPr>
          <p:cNvSpPr/>
          <p:nvPr/>
        </p:nvSpPr>
        <p:spPr>
          <a:xfrm>
            <a:off x="3130620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8" name="立方體 27">
            <a:extLst>
              <a:ext uri="{FF2B5EF4-FFF2-40B4-BE49-F238E27FC236}">
                <a16:creationId xmlns:a16="http://schemas.microsoft.com/office/drawing/2014/main" id="{007A557D-B5C4-107B-CC20-1C402E3FA37B}"/>
              </a:ext>
            </a:extLst>
          </p:cNvPr>
          <p:cNvSpPr/>
          <p:nvPr/>
        </p:nvSpPr>
        <p:spPr>
          <a:xfrm>
            <a:off x="1073409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9" name="立方體 28">
            <a:extLst>
              <a:ext uri="{FF2B5EF4-FFF2-40B4-BE49-F238E27FC236}">
                <a16:creationId xmlns:a16="http://schemas.microsoft.com/office/drawing/2014/main" id="{C0B3E1FC-5476-2093-69BD-1F4F83D73A76}"/>
              </a:ext>
            </a:extLst>
          </p:cNvPr>
          <p:cNvSpPr/>
          <p:nvPr/>
        </p:nvSpPr>
        <p:spPr>
          <a:xfrm>
            <a:off x="2107601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0" name="立方體 29">
            <a:extLst>
              <a:ext uri="{FF2B5EF4-FFF2-40B4-BE49-F238E27FC236}">
                <a16:creationId xmlns:a16="http://schemas.microsoft.com/office/drawing/2014/main" id="{42858853-F1BD-D7B0-B4E0-C058BF4189A4}"/>
              </a:ext>
            </a:extLst>
          </p:cNvPr>
          <p:cNvSpPr/>
          <p:nvPr/>
        </p:nvSpPr>
        <p:spPr>
          <a:xfrm>
            <a:off x="3130620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9" name="立方體 38">
            <a:extLst>
              <a:ext uri="{FF2B5EF4-FFF2-40B4-BE49-F238E27FC236}">
                <a16:creationId xmlns:a16="http://schemas.microsoft.com/office/drawing/2014/main" id="{1DD9366C-1AEC-51F4-A9F8-A70657BF2186}"/>
              </a:ext>
            </a:extLst>
          </p:cNvPr>
          <p:cNvSpPr/>
          <p:nvPr/>
        </p:nvSpPr>
        <p:spPr>
          <a:xfrm>
            <a:off x="8857571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1" name="立方體 40">
            <a:extLst>
              <a:ext uri="{FF2B5EF4-FFF2-40B4-BE49-F238E27FC236}">
                <a16:creationId xmlns:a16="http://schemas.microsoft.com/office/drawing/2014/main" id="{C2A3A495-E984-2C70-35BE-D4EE21DF9CA3}"/>
              </a:ext>
            </a:extLst>
          </p:cNvPr>
          <p:cNvSpPr/>
          <p:nvPr/>
        </p:nvSpPr>
        <p:spPr>
          <a:xfrm>
            <a:off x="9891763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2" name="立方體 41">
            <a:extLst>
              <a:ext uri="{FF2B5EF4-FFF2-40B4-BE49-F238E27FC236}">
                <a16:creationId xmlns:a16="http://schemas.microsoft.com/office/drawing/2014/main" id="{CD941899-3943-0374-15FB-3D0D74D3BA73}"/>
              </a:ext>
            </a:extLst>
          </p:cNvPr>
          <p:cNvSpPr/>
          <p:nvPr/>
        </p:nvSpPr>
        <p:spPr>
          <a:xfrm>
            <a:off x="10914782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立方體 13">
            <a:extLst>
              <a:ext uri="{FF2B5EF4-FFF2-40B4-BE49-F238E27FC236}">
                <a16:creationId xmlns:a16="http://schemas.microsoft.com/office/drawing/2014/main" id="{3C1772AE-FFF2-1127-6733-F38751117516}"/>
              </a:ext>
            </a:extLst>
          </p:cNvPr>
          <p:cNvSpPr/>
          <p:nvPr/>
        </p:nvSpPr>
        <p:spPr>
          <a:xfrm>
            <a:off x="8857571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18" name="立方體 17">
            <a:extLst>
              <a:ext uri="{FF2B5EF4-FFF2-40B4-BE49-F238E27FC236}">
                <a16:creationId xmlns:a16="http://schemas.microsoft.com/office/drawing/2014/main" id="{453D32C4-6E83-AAA5-677A-D18CD3332DC2}"/>
              </a:ext>
            </a:extLst>
          </p:cNvPr>
          <p:cNvSpPr/>
          <p:nvPr/>
        </p:nvSpPr>
        <p:spPr>
          <a:xfrm>
            <a:off x="9891763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2" name="立方體 31">
            <a:extLst>
              <a:ext uri="{FF2B5EF4-FFF2-40B4-BE49-F238E27FC236}">
                <a16:creationId xmlns:a16="http://schemas.microsoft.com/office/drawing/2014/main" id="{9FA01D02-8563-D905-21FE-569C0B6B9874}"/>
              </a:ext>
            </a:extLst>
          </p:cNvPr>
          <p:cNvSpPr/>
          <p:nvPr/>
        </p:nvSpPr>
        <p:spPr>
          <a:xfrm>
            <a:off x="10914782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3" name="立方體 32">
            <a:extLst>
              <a:ext uri="{FF2B5EF4-FFF2-40B4-BE49-F238E27FC236}">
                <a16:creationId xmlns:a16="http://schemas.microsoft.com/office/drawing/2014/main" id="{5ED5F4C8-A246-FDB3-6D1B-8CA832CE2D60}"/>
              </a:ext>
            </a:extLst>
          </p:cNvPr>
          <p:cNvSpPr/>
          <p:nvPr/>
        </p:nvSpPr>
        <p:spPr>
          <a:xfrm>
            <a:off x="8857571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5" name="立方體 34">
            <a:extLst>
              <a:ext uri="{FF2B5EF4-FFF2-40B4-BE49-F238E27FC236}">
                <a16:creationId xmlns:a16="http://schemas.microsoft.com/office/drawing/2014/main" id="{0B0445EA-ABC9-E335-6619-D799BCA90C9E}"/>
              </a:ext>
            </a:extLst>
          </p:cNvPr>
          <p:cNvSpPr/>
          <p:nvPr/>
        </p:nvSpPr>
        <p:spPr>
          <a:xfrm>
            <a:off x="9891763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6" name="立方體 35">
            <a:extLst>
              <a:ext uri="{FF2B5EF4-FFF2-40B4-BE49-F238E27FC236}">
                <a16:creationId xmlns:a16="http://schemas.microsoft.com/office/drawing/2014/main" id="{3FE13614-DD37-9A3D-BC8D-F2681EFDF2C8}"/>
              </a:ext>
            </a:extLst>
          </p:cNvPr>
          <p:cNvSpPr/>
          <p:nvPr/>
        </p:nvSpPr>
        <p:spPr>
          <a:xfrm>
            <a:off x="10914782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DAA36849-6A19-817E-DE75-8458741C23EE}"/>
              </a:ext>
            </a:extLst>
          </p:cNvPr>
          <p:cNvSpPr/>
          <p:nvPr/>
        </p:nvSpPr>
        <p:spPr>
          <a:xfrm>
            <a:off x="8721617" y="1907836"/>
            <a:ext cx="1111254" cy="98734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F89F16B-B761-1BE9-0CA4-8238F4AB0BD3}"/>
              </a:ext>
            </a:extLst>
          </p:cNvPr>
          <p:cNvSpPr txBox="1"/>
          <p:nvPr/>
        </p:nvSpPr>
        <p:spPr>
          <a:xfrm>
            <a:off x="8791623" y="5963105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  </a:t>
            </a:r>
            <a:r>
              <a:rPr lang="en-US" altLang="zh-TW" sz="1100" dirty="0">
                <a:sym typeface="Wingdings" panose="05000000000000000000" pitchFamily="2" charset="2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RevIN</a:t>
            </a:r>
            <a:r>
              <a:rPr lang="en-US" altLang="zh-TW" sz="2400" baseline="-25000" dirty="0" err="1">
                <a:solidFill>
                  <a:srgbClr val="000000"/>
                </a:solidFill>
                <a:sym typeface="Wingdings" panose="05000000000000000000" pitchFamily="2" charset="2"/>
              </a:rPr>
              <a:t>restore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48" name="箭號: 向下 47">
            <a:extLst>
              <a:ext uri="{FF2B5EF4-FFF2-40B4-BE49-F238E27FC236}">
                <a16:creationId xmlns:a16="http://schemas.microsoft.com/office/drawing/2014/main" id="{8164851B-E613-202A-7A8C-52B501D23A7A}"/>
              </a:ext>
            </a:extLst>
          </p:cNvPr>
          <p:cNvSpPr/>
          <p:nvPr/>
        </p:nvSpPr>
        <p:spPr>
          <a:xfrm rot="10800000">
            <a:off x="8972048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8767EB08-B099-198B-AA54-F501FDFEF1E0}"/>
              </a:ext>
            </a:extLst>
          </p:cNvPr>
          <p:cNvSpPr/>
          <p:nvPr/>
        </p:nvSpPr>
        <p:spPr>
          <a:xfrm rot="10800000">
            <a:off x="9272975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0EC06D5-9E20-E468-5CF6-8F3E0ECCE22D}"/>
              </a:ext>
            </a:extLst>
          </p:cNvPr>
          <p:cNvSpPr/>
          <p:nvPr/>
        </p:nvSpPr>
        <p:spPr>
          <a:xfrm>
            <a:off x="865077" y="1828728"/>
            <a:ext cx="1140696" cy="98865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CC1A14E8-C15D-C27C-98BE-EFBAD9FFE686}"/>
              </a:ext>
            </a:extLst>
          </p:cNvPr>
          <p:cNvGrpSpPr/>
          <p:nvPr/>
        </p:nvGrpSpPr>
        <p:grpSpPr>
          <a:xfrm>
            <a:off x="3920151" y="1166270"/>
            <a:ext cx="5151591" cy="4426957"/>
            <a:chOff x="3920151" y="1166270"/>
            <a:chExt cx="5151591" cy="442695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1899D22-62A3-BF79-5257-E54E25CE1B21}"/>
                </a:ext>
              </a:extLst>
            </p:cNvPr>
            <p:cNvSpPr/>
            <p:nvPr/>
          </p:nvSpPr>
          <p:spPr>
            <a:xfrm>
              <a:off x="4212238" y="1992596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99C9F30-421F-E769-4573-0D3691535E9A}"/>
                </a:ext>
              </a:extLst>
            </p:cNvPr>
            <p:cNvSpPr/>
            <p:nvPr/>
          </p:nvSpPr>
          <p:spPr>
            <a:xfrm>
              <a:off x="4212238" y="34290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C4DDDDF-D867-4016-8C07-2111EE472C3A}"/>
                </a:ext>
              </a:extLst>
            </p:cNvPr>
            <p:cNvSpPr/>
            <p:nvPr/>
          </p:nvSpPr>
          <p:spPr>
            <a:xfrm>
              <a:off x="4212238" y="48654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EBDF588F-A6E1-42D4-19AB-4CEC6C2B8AD9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4891248" y="2009962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6F308E6-A675-E065-85E7-6BB77F85F7E2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7C5F7CD-674F-6461-95B9-442DF47490A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19DBF6B-17D9-67BC-6657-5938E5D4827C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75F8713-8568-DEA5-60DD-D4E5F7DEDF97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4891248" y="2009962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F764722-B8D1-AF14-5AF3-476669C392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2009962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735DB2D-A50E-D333-4133-0ABE36386E5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4891248" y="3193811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82C2C33B-5B3B-2001-55B9-DD9E1E800701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891248" y="3768505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39EF90A-C40F-2028-1251-7479C028A59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891248" y="3768505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DFB090F-7007-E84A-12F2-AB88DE558985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4891248" y="5204909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E54A7FF7-B465-963B-8B1D-2C125217397B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4343199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3B863DC-03DB-D3AA-1B2C-F3823879D7B8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3193811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72967CB1-DA5D-BDA6-C030-67D15849AC52}"/>
                </a:ext>
              </a:extLst>
            </p:cNvPr>
            <p:cNvSpPr txBox="1"/>
            <p:nvPr/>
          </p:nvSpPr>
          <p:spPr>
            <a:xfrm>
              <a:off x="3920151" y="1459395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Input layer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A8CE2028-7C9A-A906-6ADD-00C1C5226516}"/>
                </a:ext>
              </a:extLst>
            </p:cNvPr>
            <p:cNvSpPr txBox="1"/>
            <p:nvPr/>
          </p:nvSpPr>
          <p:spPr>
            <a:xfrm>
              <a:off x="5617332" y="1166270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45B69"/>
                  </a:solidFill>
                </a:rPr>
                <a:t>Hidden layer</a:t>
              </a:r>
              <a:endParaRPr lang="zh-TW" altLang="en-US" dirty="0">
                <a:solidFill>
                  <a:srgbClr val="F45B69"/>
                </a:solidFill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3D0EF9FF-8A4C-ACF5-8A48-9618B1D7F783}"/>
                </a:ext>
              </a:extLst>
            </p:cNvPr>
            <p:cNvSpPr/>
            <p:nvPr/>
          </p:nvSpPr>
          <p:spPr>
            <a:xfrm flipH="1">
              <a:off x="7895461" y="20045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9B9C45FB-C851-5259-E7A9-5F132367A9E7}"/>
                </a:ext>
              </a:extLst>
            </p:cNvPr>
            <p:cNvSpPr/>
            <p:nvPr/>
          </p:nvSpPr>
          <p:spPr>
            <a:xfrm flipH="1">
              <a:off x="7895461" y="34409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15186AC7-6B59-F722-611F-894F46B56CF5}"/>
                </a:ext>
              </a:extLst>
            </p:cNvPr>
            <p:cNvSpPr/>
            <p:nvPr/>
          </p:nvSpPr>
          <p:spPr>
            <a:xfrm flipH="1">
              <a:off x="7895461" y="4877308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CCC9A8F5-7735-B3A9-2B8B-C9778EE65020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 flipV="1">
              <a:off x="6723173" y="2021866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58630B19-BD73-9B99-5337-9684BD9DDC1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723173" y="2344005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1BF7513F-902B-BF49-E649-17FA32374DCD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734377" y="2344005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3A2A2F28-A877-0FDD-6787-BC94F0AF6ADA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634938" y="2344005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00E80F24-D16E-A595-83EF-692FEFF3C41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 flipV="1">
              <a:off x="6723173" y="2021866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AB3D0178-8356-97ED-44FD-FEE4C758FA52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23173" y="2021866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89090D7-E81E-4F16-937C-47802BDBF59A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 flipV="1">
              <a:off x="6723173" y="3205715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6B824671-6F09-0343-B54E-7184FC9C0D41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>
              <a:off x="6734377" y="3780409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A7B319F4-2404-254C-3BC3-B4F7F659A5BE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>
              <a:off x="6634938" y="3780409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911CE22D-E5E5-69D6-DEE7-C12B3F7FAC2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>
              <a:off x="6634938" y="5216813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FCACC482-3F8F-9BF8-E065-9EBAECE755E9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34377" y="4355103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70986DC9-B29D-4DE6-9DB2-62B1349A9029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23173" y="3205715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55D97E40-EDF4-362D-3203-2C82E24FD5CF}"/>
                </a:ext>
              </a:extLst>
            </p:cNvPr>
            <p:cNvSpPr txBox="1"/>
            <p:nvPr/>
          </p:nvSpPr>
          <p:spPr>
            <a:xfrm flipH="1">
              <a:off x="7526126" y="1471299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Output layer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905D9C10-A16B-4FEE-CB5E-FD4E5480278A}"/>
                </a:ext>
              </a:extLst>
            </p:cNvPr>
            <p:cNvSpPr txBox="1"/>
            <p:nvPr/>
          </p:nvSpPr>
          <p:spPr>
            <a:xfrm>
              <a:off x="6131639" y="176341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B37C9BA7-4D30-85CF-4350-9BF703247A4F}"/>
                </a:ext>
              </a:extLst>
            </p:cNvPr>
            <p:cNvSpPr txBox="1"/>
            <p:nvPr/>
          </p:nvSpPr>
          <p:spPr>
            <a:xfrm>
              <a:off x="6131639" y="294596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B9A5C8A7-F09E-6705-8848-BFA959A2698F}"/>
                </a:ext>
              </a:extLst>
            </p:cNvPr>
            <p:cNvSpPr txBox="1"/>
            <p:nvPr/>
          </p:nvSpPr>
          <p:spPr>
            <a:xfrm>
              <a:off x="6131639" y="406928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6C127C04-9AE3-F7D4-54B6-CB5D09F44747}"/>
                </a:ext>
              </a:extLst>
            </p:cNvPr>
            <p:cNvSpPr txBox="1"/>
            <p:nvPr/>
          </p:nvSpPr>
          <p:spPr>
            <a:xfrm>
              <a:off x="6131639" y="50700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4F499BFF-6D94-9AD1-A9E4-A65131690549}"/>
                  </a:ext>
                </a:extLst>
              </p:cNvPr>
              <p:cNvSpPr txBox="1"/>
              <p:nvPr/>
            </p:nvSpPr>
            <p:spPr>
              <a:xfrm>
                <a:off x="8864887" y="1295340"/>
                <a:ext cx="32819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>
                    <a:solidFill>
                      <a:schemeClr val="accent1"/>
                    </a:solidFill>
                  </a:rPr>
                  <a:t>Restore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4F499BFF-6D94-9AD1-A9E4-A65131690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887" y="1295340"/>
                <a:ext cx="3281989" cy="523220"/>
              </a:xfrm>
              <a:prstGeom prst="rect">
                <a:avLst/>
              </a:prstGeom>
              <a:blipFill>
                <a:blip r:embed="rId3"/>
                <a:stretch>
                  <a:fillRect l="-3711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F060307-C1D6-85A3-34B0-D6784979EF1B}"/>
              </a:ext>
            </a:extLst>
          </p:cNvPr>
          <p:cNvSpPr txBox="1"/>
          <p:nvPr/>
        </p:nvSpPr>
        <p:spPr>
          <a:xfrm>
            <a:off x="1012551" y="5963105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  </a:t>
            </a:r>
            <a:r>
              <a:rPr lang="en-US" altLang="zh-TW" sz="1100" dirty="0">
                <a:sym typeface="Wingdings" panose="05000000000000000000" pitchFamily="2" charset="2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RevIN</a:t>
            </a:r>
            <a:r>
              <a:rPr lang="en-US" altLang="zh-TW" sz="2400" baseline="-25000" dirty="0" err="1">
                <a:solidFill>
                  <a:srgbClr val="000000"/>
                </a:solidFill>
                <a:sym typeface="Wingdings" panose="05000000000000000000" pitchFamily="2" charset="2"/>
              </a:rPr>
              <a:t>remove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120" name="箭號: 向下 119">
            <a:extLst>
              <a:ext uri="{FF2B5EF4-FFF2-40B4-BE49-F238E27FC236}">
                <a16:creationId xmlns:a16="http://schemas.microsoft.com/office/drawing/2014/main" id="{D9EA104D-469E-6CF5-B59C-C31F7D42E80A}"/>
              </a:ext>
            </a:extLst>
          </p:cNvPr>
          <p:cNvSpPr/>
          <p:nvPr/>
        </p:nvSpPr>
        <p:spPr>
          <a:xfrm rot="10800000">
            <a:off x="1192976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箭號: 向下 120">
            <a:extLst>
              <a:ext uri="{FF2B5EF4-FFF2-40B4-BE49-F238E27FC236}">
                <a16:creationId xmlns:a16="http://schemas.microsoft.com/office/drawing/2014/main" id="{AE80D49F-9466-B9D0-A7EE-EF862A1EDD3B}"/>
              </a:ext>
            </a:extLst>
          </p:cNvPr>
          <p:cNvSpPr/>
          <p:nvPr/>
        </p:nvSpPr>
        <p:spPr>
          <a:xfrm rot="10800000">
            <a:off x="1493903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3EC7FC25-97E3-36D5-601D-7657F0A9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RevIN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A67DA9-CA7B-4B58-41DF-F276D0602599}"/>
              </a:ext>
            </a:extLst>
          </p:cNvPr>
          <p:cNvSpPr txBox="1"/>
          <p:nvPr/>
        </p:nvSpPr>
        <p:spPr>
          <a:xfrm>
            <a:off x="3815510" y="6193839"/>
            <a:ext cx="493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We apply normalization on each (instance, channel)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850C74-E3AF-52B1-3F5F-EDACAF300B09}"/>
              </a:ext>
            </a:extLst>
          </p:cNvPr>
          <p:cNvSpPr txBox="1"/>
          <p:nvPr/>
        </p:nvSpPr>
        <p:spPr>
          <a:xfrm>
            <a:off x="5617332" y="27507"/>
            <a:ext cx="6562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We still apply z-score normalization on our dataset.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24AB190-10D8-4162-65D7-856474CC173C}"/>
              </a:ext>
            </a:extLst>
          </p:cNvPr>
          <p:cNvGrpSpPr/>
          <p:nvPr/>
        </p:nvGrpSpPr>
        <p:grpSpPr>
          <a:xfrm>
            <a:off x="2697968" y="93835"/>
            <a:ext cx="1549214" cy="916805"/>
            <a:chOff x="6538471" y="647564"/>
            <a:chExt cx="1549214" cy="91680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4461849-35AB-AC80-9FC1-3737C795F4C7}"/>
                </a:ext>
              </a:extLst>
            </p:cNvPr>
            <p:cNvSpPr txBox="1"/>
            <p:nvPr/>
          </p:nvSpPr>
          <p:spPr>
            <a:xfrm>
              <a:off x="6652677" y="647564"/>
              <a:ext cx="1435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(B, …, C)</a:t>
              </a:r>
              <a:endParaRPr lang="zh-TW" altLang="en-US" sz="24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45104FF7-62A9-5548-A32A-62293ADBBBCC}"/>
                </a:ext>
              </a:extLst>
            </p:cNvPr>
            <p:cNvSpPr txBox="1"/>
            <p:nvPr/>
          </p:nvSpPr>
          <p:spPr>
            <a:xfrm>
              <a:off x="6538471" y="1164259"/>
              <a:ext cx="14730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92D050"/>
                  </a:solidFill>
                </a:rPr>
                <a:t>dim2reduce</a:t>
              </a:r>
              <a:endParaRPr lang="zh-TW" altLang="en-US" sz="2000" dirty="0">
                <a:solidFill>
                  <a:srgbClr val="92D050"/>
                </a:solidFill>
              </a:endParaRPr>
            </a:p>
          </p:txBody>
        </p:sp>
        <p:sp>
          <p:nvSpPr>
            <p:cNvPr id="44" name="左大括弧 43">
              <a:extLst>
                <a:ext uri="{FF2B5EF4-FFF2-40B4-BE49-F238E27FC236}">
                  <a16:creationId xmlns:a16="http://schemas.microsoft.com/office/drawing/2014/main" id="{36FF3526-29BF-3CBB-9507-4A946D1D0A88}"/>
                </a:ext>
              </a:extLst>
            </p:cNvPr>
            <p:cNvSpPr/>
            <p:nvPr/>
          </p:nvSpPr>
          <p:spPr>
            <a:xfrm rot="16200000">
              <a:off x="7203088" y="969777"/>
              <a:ext cx="124635" cy="317927"/>
            </a:xfrm>
            <a:prstGeom prst="leftBrace">
              <a:avLst>
                <a:gd name="adj1" fmla="val 49737"/>
                <a:gd name="adj2" fmla="val 50000"/>
              </a:avLst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3329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B6755-B819-6E88-CD7B-6901C9EB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Feeding Multimodal Data into Transformers: Images, Audio, Time-Series, and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Tabular Data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0D2484B-ECFA-134C-CECA-FE2E3939D377}"/>
              </a:ext>
            </a:extLst>
          </p:cNvPr>
          <p:cNvGraphicFramePr>
            <a:graphicFrameLocks/>
          </p:cNvGraphicFramePr>
          <p:nvPr/>
        </p:nvGraphicFramePr>
        <p:xfrm>
          <a:off x="133350" y="2302510"/>
          <a:ext cx="7610475" cy="44856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096406275"/>
                    </a:ext>
                  </a:extLst>
                </a:gridCol>
                <a:gridCol w="1570395">
                  <a:extLst>
                    <a:ext uri="{9D8B030D-6E8A-4147-A177-3AD203B41FA5}">
                      <a16:colId xmlns:a16="http://schemas.microsoft.com/office/drawing/2014/main" val="430492675"/>
                    </a:ext>
                  </a:extLst>
                </a:gridCol>
                <a:gridCol w="1484148">
                  <a:extLst>
                    <a:ext uri="{9D8B030D-6E8A-4147-A177-3AD203B41FA5}">
                      <a16:colId xmlns:a16="http://schemas.microsoft.com/office/drawing/2014/main" val="855108484"/>
                    </a:ext>
                  </a:extLst>
                </a:gridCol>
                <a:gridCol w="1679382">
                  <a:extLst>
                    <a:ext uri="{9D8B030D-6E8A-4147-A177-3AD203B41FA5}">
                      <a16:colId xmlns:a16="http://schemas.microsoft.com/office/drawing/2014/main" val="1031423923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1059900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Positional Embedding</a:t>
                      </a:r>
                      <a:endParaRPr lang="zh-TW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Input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Output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3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/>
                        <a:t>ViT</a:t>
                      </a:r>
                      <a:endParaRPr lang="zh-TW" altLang="en-US" sz="1600" dirty="0"/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Sin/cos, </a:t>
                      </a:r>
                      <a:r>
                        <a:rPr lang="en-US" altLang="zh-TW" sz="1600" dirty="0" err="1"/>
                        <a:t>nn.Embedding</a:t>
                      </a:r>
                      <a:endParaRPr lang="zh-TW" altLang="en-US" sz="1600" dirty="0"/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Patching + Flatten 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Extra learnable [CLS], GAP + </a:t>
                      </a:r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</a:t>
                      </a:r>
                      <a:endParaRPr lang="zh-TW" altLang="en-US" sz="1600" dirty="0">
                        <a:highlight>
                          <a:srgbClr val="ED7D31"/>
                        </a:highlight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97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Conformer, Whisper API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Relative sin/cos [Transformer-XL]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Conv2d 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+ </a:t>
                      </a:r>
                      <a:r>
                        <a:rPr lang="en-US" altLang="zh-TW" sz="1600" dirty="0" err="1">
                          <a:highlight>
                            <a:srgbClr val="ED7D31"/>
                          </a:highlight>
                        </a:rPr>
                        <a:t>log_softmax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445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Informer, </a:t>
                      </a:r>
                      <a:r>
                        <a:rPr lang="en-US" altLang="zh-TW" sz="1600" dirty="0" err="1"/>
                        <a:t>Autoformer</a:t>
                      </a:r>
                      <a:r>
                        <a:rPr lang="en-US" altLang="zh-TW" sz="1600" dirty="0"/>
                        <a:t>, </a:t>
                      </a:r>
                      <a:r>
                        <a:rPr lang="en-US" altLang="zh-TW" sz="1600" dirty="0" err="1"/>
                        <a:t>FEDformer</a:t>
                      </a:r>
                      <a:endParaRPr lang="zh-TW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Positional embedding</a:t>
                      </a:r>
                    </a:p>
                    <a:p>
                      <a:pPr algn="ctr"/>
                      <a:r>
                        <a:rPr lang="en-US" altLang="zh-TW" sz="1600" dirty="0"/>
                        <a:t>(sin/cos)</a:t>
                      </a:r>
                      <a:endParaRPr lang="zh-TW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Timestamp embedding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(Sin/cos, </a:t>
                      </a:r>
                      <a:r>
                        <a:rPr lang="en-US" altLang="zh-TW" sz="1600" dirty="0" err="1"/>
                        <a:t>nn.Embedding</a:t>
                      </a:r>
                      <a:r>
                        <a:rPr lang="en-US" altLang="zh-TW" sz="1600" dirty="0"/>
                        <a:t>)</a:t>
                      </a:r>
                      <a:endParaRPr lang="zh-TW" altLang="en-US" sz="1600" dirty="0"/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Conv1d</a:t>
                      </a:r>
                      <a:r>
                        <a:rPr lang="en-US" altLang="zh-TW" sz="1600" strike="sngStrike" dirty="0">
                          <a:highlight>
                            <a:srgbClr val="FFFF00"/>
                          </a:highlight>
                        </a:rPr>
                        <a:t>Linear</a:t>
                      </a:r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on C</a:t>
                      </a:r>
                      <a:r>
                        <a:rPr lang="en-US" altLang="zh-TW" sz="1600" dirty="0"/>
                        <a:t> + indexing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29623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/>
                        <a:t>PatchTST</a:t>
                      </a:r>
                      <a:endParaRPr lang="zh-TW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Sin/cos (and so many other fixed embeddings)</a:t>
                      </a:r>
                      <a:endParaRPr lang="zh-TW" altLang="en-US" sz="1600" dirty="0"/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Channel-Independence + Patching+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/>
                    </a:p>
                  </a:txBody>
                  <a:tcPr anchor="ctr"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on T</a:t>
                      </a:r>
                      <a:endParaRPr lang="en-US" altLang="zh-TW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212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GPT4TS</a:t>
                      </a:r>
                      <a:endParaRPr lang="zh-TW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/>
                        <a:t>nn.Embedding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Channel-Independence + Patching+ </a:t>
                      </a:r>
                      <a:r>
                        <a:rPr lang="en-US" altLang="zh-TW" sz="1600" dirty="0">
                          <a:highlight>
                            <a:srgbClr val="FFFF00"/>
                          </a:highlight>
                        </a:rPr>
                        <a:t>Linear</a:t>
                      </a:r>
                      <a:endParaRPr lang="zh-TW" altLang="en-US" sz="1600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highlight>
                            <a:srgbClr val="ED7D31"/>
                          </a:highlight>
                        </a:rPr>
                        <a:t>Linear on T</a:t>
                      </a:r>
                      <a:endParaRPr lang="en-US" altLang="zh-TW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802321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D3FBC8AE-39BD-B9B3-3BCD-42B16747AAF7}"/>
              </a:ext>
            </a:extLst>
          </p:cNvPr>
          <p:cNvSpPr txBox="1"/>
          <p:nvPr/>
        </p:nvSpPr>
        <p:spPr>
          <a:xfrm>
            <a:off x="9620250" y="1524964"/>
            <a:ext cx="1431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(future work)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DD60B7-95A4-0056-56B7-C3D58EBCE9A2}"/>
              </a:ext>
            </a:extLst>
          </p:cNvPr>
          <p:cNvSpPr txBox="1"/>
          <p:nvPr/>
        </p:nvSpPr>
        <p:spPr>
          <a:xfrm>
            <a:off x="4717419" y="189429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FFFF00"/>
                </a:highlight>
              </a:rPr>
              <a:t>Input Layer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8EE64D-310A-8CE3-9071-25A0C9807FC9}"/>
              </a:ext>
            </a:extLst>
          </p:cNvPr>
          <p:cNvSpPr txBox="1"/>
          <p:nvPr/>
        </p:nvSpPr>
        <p:spPr>
          <a:xfrm>
            <a:off x="6247841" y="1894296"/>
            <a:ext cx="14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highlight>
                  <a:srgbClr val="ED7D31"/>
                </a:highlight>
              </a:rPr>
              <a:t>Output Layer</a:t>
            </a:r>
            <a:endParaRPr lang="zh-TW" altLang="en-US" dirty="0">
              <a:highlight>
                <a:srgbClr val="ED7D31"/>
              </a:highlight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FE8440-F905-3D61-E3A6-C8BAB59C552B}"/>
              </a:ext>
            </a:extLst>
          </p:cNvPr>
          <p:cNvSpPr/>
          <p:nvPr/>
        </p:nvSpPr>
        <p:spPr>
          <a:xfrm>
            <a:off x="133349" y="2670773"/>
            <a:ext cx="7610475" cy="13761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0210DE7-4B45-5357-35FF-2801B20E80BA}"/>
              </a:ext>
            </a:extLst>
          </p:cNvPr>
          <p:cNvSpPr txBox="1"/>
          <p:nvPr/>
        </p:nvSpPr>
        <p:spPr>
          <a:xfrm>
            <a:off x="7949785" y="1811845"/>
            <a:ext cx="39196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rgbClr val="00B050"/>
                </a:solidFill>
              </a:rPr>
              <a:t>Patching + </a:t>
            </a:r>
            <a:br>
              <a:rPr lang="en-US" altLang="zh-TW" sz="2800" dirty="0">
                <a:solidFill>
                  <a:srgbClr val="00B050"/>
                </a:solidFill>
              </a:rPr>
            </a:br>
            <a:r>
              <a:rPr lang="en-US" altLang="zh-TW" sz="2800" dirty="0">
                <a:solidFill>
                  <a:srgbClr val="00B050"/>
                </a:solidFill>
              </a:rPr>
              <a:t>Channel-Independence</a:t>
            </a:r>
          </a:p>
          <a:p>
            <a:pPr marL="342900" indent="-342900">
              <a:buAutoNum type="arabicPeriod"/>
            </a:pPr>
            <a:r>
              <a:rPr lang="en-US" altLang="zh-TW" sz="2800" dirty="0">
                <a:solidFill>
                  <a:srgbClr val="00B0F0"/>
                </a:solidFill>
              </a:rPr>
              <a:t>Feed Directly</a:t>
            </a:r>
            <a:endParaRPr lang="zh-TW" altLang="en-US" sz="2800" dirty="0">
              <a:solidFill>
                <a:srgbClr val="00B0F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EE4471-848D-A824-EA53-3531F569C914}"/>
              </a:ext>
            </a:extLst>
          </p:cNvPr>
          <p:cNvSpPr/>
          <p:nvPr/>
        </p:nvSpPr>
        <p:spPr>
          <a:xfrm>
            <a:off x="4581053" y="4218915"/>
            <a:ext cx="1514947" cy="76049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9CDD305-6789-F9C4-15F2-0AA0007EF31F}"/>
              </a:ext>
            </a:extLst>
          </p:cNvPr>
          <p:cNvSpPr/>
          <p:nvPr/>
        </p:nvSpPr>
        <p:spPr>
          <a:xfrm>
            <a:off x="4581053" y="5183823"/>
            <a:ext cx="1514947" cy="158622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6EE2F52-FDEF-79BB-A108-CB74BC489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0" r="9930" b="25143"/>
          <a:stretch/>
        </p:blipFill>
        <p:spPr>
          <a:xfrm>
            <a:off x="7817183" y="3258093"/>
            <a:ext cx="4304838" cy="346554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443E451-69DA-8E0C-E81E-D7383728630C}"/>
              </a:ext>
            </a:extLst>
          </p:cNvPr>
          <p:cNvCxnSpPr/>
          <p:nvPr/>
        </p:nvCxnSpPr>
        <p:spPr>
          <a:xfrm flipV="1">
            <a:off x="6096000" y="2969537"/>
            <a:ext cx="1853785" cy="16296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62B3E5D-857E-7A60-448F-84A008AA7847}"/>
              </a:ext>
            </a:extLst>
          </p:cNvPr>
          <p:cNvCxnSpPr>
            <a:cxnSpLocks/>
          </p:cNvCxnSpPr>
          <p:nvPr/>
        </p:nvCxnSpPr>
        <p:spPr>
          <a:xfrm flipV="1">
            <a:off x="6096000" y="2078962"/>
            <a:ext cx="1853785" cy="389797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177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Channel-Independence</a:t>
            </a:r>
            <a:endParaRPr lang="zh-TW" altLang="en-US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4EBC0DF-4826-20AB-6322-5E25894FC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286"/>
          <a:stretch/>
        </p:blipFill>
        <p:spPr>
          <a:xfrm>
            <a:off x="17756" y="2555103"/>
            <a:ext cx="12156569" cy="31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74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橢圓 57">
            <a:extLst>
              <a:ext uri="{FF2B5EF4-FFF2-40B4-BE49-F238E27FC236}">
                <a16:creationId xmlns:a16="http://schemas.microsoft.com/office/drawing/2014/main" id="{0B754416-9632-AF4F-5EE5-968CEA2CFB51}"/>
              </a:ext>
            </a:extLst>
          </p:cNvPr>
          <p:cNvSpPr/>
          <p:nvPr/>
        </p:nvSpPr>
        <p:spPr>
          <a:xfrm>
            <a:off x="8922051" y="100358"/>
            <a:ext cx="383874" cy="3693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Patching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7AF38F-CE74-AB57-5F1B-A20C09A37172}"/>
              </a:ext>
            </a:extLst>
          </p:cNvPr>
          <p:cNvSpPr/>
          <p:nvPr/>
        </p:nvSpPr>
        <p:spPr>
          <a:xfrm>
            <a:off x="962025" y="342053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6302C8-674B-BBA1-A87E-86F8FA15BD8C}"/>
              </a:ext>
            </a:extLst>
          </p:cNvPr>
          <p:cNvSpPr/>
          <p:nvPr/>
        </p:nvSpPr>
        <p:spPr>
          <a:xfrm>
            <a:off x="1704975" y="3793066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7CAA4-597A-40FE-0548-FB68DCF95D3E}"/>
              </a:ext>
            </a:extLst>
          </p:cNvPr>
          <p:cNvSpPr/>
          <p:nvPr/>
        </p:nvSpPr>
        <p:spPr>
          <a:xfrm>
            <a:off x="2400300" y="416560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F7543F-5403-0882-13CA-4AEDE9C7C391}"/>
              </a:ext>
            </a:extLst>
          </p:cNvPr>
          <p:cNvSpPr/>
          <p:nvPr/>
        </p:nvSpPr>
        <p:spPr>
          <a:xfrm>
            <a:off x="4857750" y="468286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D6C012-7340-52C0-E45D-9321F5C1CC25}"/>
              </a:ext>
            </a:extLst>
          </p:cNvPr>
          <p:cNvSpPr txBox="1"/>
          <p:nvPr/>
        </p:nvSpPr>
        <p:spPr>
          <a:xfrm>
            <a:off x="3810000" y="424666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>
            <a:extLst>
              <a:ext uri="{FF2B5EF4-FFF2-40B4-BE49-F238E27FC236}">
                <a16:creationId xmlns:a16="http://schemas.microsoft.com/office/drawing/2014/main" id="{F283A873-5CC7-4E72-8C0D-6760323FB780}"/>
              </a:ext>
            </a:extLst>
          </p:cNvPr>
          <p:cNvSpPr/>
          <p:nvPr/>
        </p:nvSpPr>
        <p:spPr>
          <a:xfrm rot="16200000">
            <a:off x="2752724" y="4130029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/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弧 13">
            <a:extLst>
              <a:ext uri="{FF2B5EF4-FFF2-40B4-BE49-F238E27FC236}">
                <a16:creationId xmlns:a16="http://schemas.microsoft.com/office/drawing/2014/main" id="{6308859C-A5DD-C76A-1655-1B58B3AC68B1}"/>
              </a:ext>
            </a:extLst>
          </p:cNvPr>
          <p:cNvSpPr/>
          <p:nvPr/>
        </p:nvSpPr>
        <p:spPr>
          <a:xfrm rot="16200000">
            <a:off x="1213757" y="3887697"/>
            <a:ext cx="238126" cy="74431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/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AA0037F0-0AC1-A6E0-DD1D-B8E64511A0FF}"/>
              </a:ext>
            </a:extLst>
          </p:cNvPr>
          <p:cNvGrpSpPr/>
          <p:nvPr/>
        </p:nvGrpSpPr>
        <p:grpSpPr>
          <a:xfrm>
            <a:off x="5534025" y="5050958"/>
            <a:ext cx="942975" cy="238125"/>
            <a:chOff x="6296025" y="5200444"/>
            <a:chExt cx="942975" cy="2381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208F93-6A55-623D-AB0B-BA03F1E26594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2EA103-05E6-8305-D329-BADC01DE997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E795BCBA-BB22-E143-7F56-6AC9D24B6E2F}"/>
              </a:ext>
            </a:extLst>
          </p:cNvPr>
          <p:cNvSpPr/>
          <p:nvPr/>
        </p:nvSpPr>
        <p:spPr>
          <a:xfrm>
            <a:off x="608237" y="3415617"/>
            <a:ext cx="238126" cy="2022951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/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/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109DDCA7-20F8-43F7-72D3-511E90C22B88}"/>
              </a:ext>
            </a:extLst>
          </p:cNvPr>
          <p:cNvSpPr/>
          <p:nvPr/>
        </p:nvSpPr>
        <p:spPr>
          <a:xfrm rot="5400000">
            <a:off x="8067677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0C04FF-802D-33C1-6257-00056675DBF7}"/>
              </a:ext>
            </a:extLst>
          </p:cNvPr>
          <p:cNvSpPr/>
          <p:nvPr/>
        </p:nvSpPr>
        <p:spPr>
          <a:xfrm rot="5400000">
            <a:off x="856962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8C17AA-8AEF-E83D-A256-7601CC16F94F}"/>
              </a:ext>
            </a:extLst>
          </p:cNvPr>
          <p:cNvSpPr/>
          <p:nvPr/>
        </p:nvSpPr>
        <p:spPr>
          <a:xfrm rot="5400000">
            <a:off x="906507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D853F3-05D7-78C6-3837-AAF81A055B49}"/>
              </a:ext>
            </a:extLst>
          </p:cNvPr>
          <p:cNvSpPr txBox="1"/>
          <p:nvPr/>
        </p:nvSpPr>
        <p:spPr>
          <a:xfrm>
            <a:off x="9781085" y="421185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149AEF-7A63-4474-7FA9-998015D9BDE5}"/>
              </a:ext>
            </a:extLst>
          </p:cNvPr>
          <p:cNvSpPr/>
          <p:nvPr/>
        </p:nvSpPr>
        <p:spPr>
          <a:xfrm rot="5400000">
            <a:off x="9951591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50E9256-988F-E877-F87F-3F755F05FB09}"/>
              </a:ext>
            </a:extLst>
          </p:cNvPr>
          <p:cNvSpPr/>
          <p:nvPr/>
        </p:nvSpPr>
        <p:spPr>
          <a:xfrm>
            <a:off x="7041219" y="4309806"/>
            <a:ext cx="94297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C3782C2B-456E-371E-4498-C89BA62685D8}"/>
              </a:ext>
            </a:extLst>
          </p:cNvPr>
          <p:cNvSpPr/>
          <p:nvPr/>
        </p:nvSpPr>
        <p:spPr>
          <a:xfrm rot="5400000">
            <a:off x="9553199" y="2320620"/>
            <a:ext cx="349780" cy="2615974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/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弧 32">
            <a:extLst>
              <a:ext uri="{FF2B5EF4-FFF2-40B4-BE49-F238E27FC236}">
                <a16:creationId xmlns:a16="http://schemas.microsoft.com/office/drawing/2014/main" id="{DBE76D49-0450-A1E7-127C-FE0F521D85C4}"/>
              </a:ext>
            </a:extLst>
          </p:cNvPr>
          <p:cNvSpPr/>
          <p:nvPr/>
        </p:nvSpPr>
        <p:spPr>
          <a:xfrm rot="10800000">
            <a:off x="11196641" y="3998911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/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92A3C268-3A7A-5161-E8AB-CD7A8F44C724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536DDE-ACDC-FF51-4D74-C45B7B7E90DE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92D3A7-9EA1-663C-B641-2C4A4177FD8F}"/>
              </a:ext>
            </a:extLst>
          </p:cNvPr>
          <p:cNvGrpSpPr/>
          <p:nvPr/>
        </p:nvGrpSpPr>
        <p:grpSpPr>
          <a:xfrm rot="5400000">
            <a:off x="10445526" y="4349168"/>
            <a:ext cx="942975" cy="238125"/>
            <a:chOff x="6296025" y="5200444"/>
            <a:chExt cx="942975" cy="23812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2263BB-D760-94E0-021D-A01D10E5341F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D40887E-532B-1F81-3FA1-8EA02C953287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CE248AF9-989D-8FCB-A503-CFF460746B30}"/>
              </a:ext>
            </a:extLst>
          </p:cNvPr>
          <p:cNvSpPr/>
          <p:nvPr/>
        </p:nvSpPr>
        <p:spPr>
          <a:xfrm rot="5400000">
            <a:off x="8067677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56F7DB-0704-4FDF-0784-5D798522173D}"/>
              </a:ext>
            </a:extLst>
          </p:cNvPr>
          <p:cNvSpPr/>
          <p:nvPr/>
        </p:nvSpPr>
        <p:spPr>
          <a:xfrm rot="5400000">
            <a:off x="856962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B4E86D-0223-C6E7-E43F-902CC85C0AC7}"/>
              </a:ext>
            </a:extLst>
          </p:cNvPr>
          <p:cNvSpPr/>
          <p:nvPr/>
        </p:nvSpPr>
        <p:spPr>
          <a:xfrm rot="5400000">
            <a:off x="906507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2A1D17-8B6D-A953-6C69-81EE858CE5D8}"/>
              </a:ext>
            </a:extLst>
          </p:cNvPr>
          <p:cNvSpPr txBox="1"/>
          <p:nvPr/>
        </p:nvSpPr>
        <p:spPr>
          <a:xfrm>
            <a:off x="9781085" y="222082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468A10A-9A1B-BE8A-F3E1-A3A92902239B}"/>
              </a:ext>
            </a:extLst>
          </p:cNvPr>
          <p:cNvSpPr/>
          <p:nvPr/>
        </p:nvSpPr>
        <p:spPr>
          <a:xfrm rot="5400000">
            <a:off x="9951591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A4EE1E7-9009-CB85-4196-F2663CB9AED3}"/>
              </a:ext>
            </a:extLst>
          </p:cNvPr>
          <p:cNvGrpSpPr/>
          <p:nvPr/>
        </p:nvGrpSpPr>
        <p:grpSpPr>
          <a:xfrm rot="5400000">
            <a:off x="10445526" y="2358144"/>
            <a:ext cx="942975" cy="238125"/>
            <a:chOff x="6296025" y="5200444"/>
            <a:chExt cx="942975" cy="23812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00C041-3289-A027-6A42-1469A0C24113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373170B-7F91-2067-7929-522955D8228F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8C96C75C-A9B7-9D7C-9121-D77B52BA7F90}"/>
              </a:ext>
            </a:extLst>
          </p:cNvPr>
          <p:cNvSpPr/>
          <p:nvPr/>
        </p:nvSpPr>
        <p:spPr>
          <a:xfrm rot="5400000">
            <a:off x="8067677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5C8ABD1-FB4A-537D-F425-2461B714211E}"/>
              </a:ext>
            </a:extLst>
          </p:cNvPr>
          <p:cNvSpPr/>
          <p:nvPr/>
        </p:nvSpPr>
        <p:spPr>
          <a:xfrm rot="5400000">
            <a:off x="856962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7D02AC-81F0-F969-C695-35AE79C8D9C2}"/>
              </a:ext>
            </a:extLst>
          </p:cNvPr>
          <p:cNvSpPr/>
          <p:nvPr/>
        </p:nvSpPr>
        <p:spPr>
          <a:xfrm rot="5400000">
            <a:off x="906507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B0254F0-90EC-B9C1-8E50-85F6B2555427}"/>
              </a:ext>
            </a:extLst>
          </p:cNvPr>
          <p:cNvSpPr txBox="1"/>
          <p:nvPr/>
        </p:nvSpPr>
        <p:spPr>
          <a:xfrm>
            <a:off x="9781085" y="94769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31E2A5-1982-5929-A2CF-1CE6E4E5E678}"/>
              </a:ext>
            </a:extLst>
          </p:cNvPr>
          <p:cNvSpPr/>
          <p:nvPr/>
        </p:nvSpPr>
        <p:spPr>
          <a:xfrm rot="5400000">
            <a:off x="9951591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8C70ECD-111A-39A9-7226-68DB7FC1E2EA}"/>
              </a:ext>
            </a:extLst>
          </p:cNvPr>
          <p:cNvGrpSpPr/>
          <p:nvPr/>
        </p:nvGrpSpPr>
        <p:grpSpPr>
          <a:xfrm rot="5400000">
            <a:off x="10445526" y="1085015"/>
            <a:ext cx="942975" cy="238125"/>
            <a:chOff x="6296025" y="5200444"/>
            <a:chExt cx="942975" cy="23812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F873F1A-664D-5E94-C091-CDFC9A9EEFED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BBAD087-9162-C663-2A78-1038CA50AF9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79883F7-864E-B5EF-3539-AEDDBB551173}"/>
              </a:ext>
            </a:extLst>
          </p:cNvPr>
          <p:cNvSpPr txBox="1"/>
          <p:nvPr/>
        </p:nvSpPr>
        <p:spPr>
          <a:xfrm>
            <a:off x="8769643" y="100358"/>
            <a:ext cx="122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(B, C, T</a:t>
            </a:r>
            <a:r>
              <a:rPr lang="en-US" altLang="zh-TW" baseline="-25000" dirty="0"/>
              <a:t>P</a:t>
            </a:r>
            <a:r>
              <a:rPr lang="en-US" altLang="zh-TW" dirty="0"/>
              <a:t>, P)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/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20260AC5-A47E-62D7-09C4-0998C9D7056E}"/>
              </a:ext>
            </a:extLst>
          </p:cNvPr>
          <p:cNvSpPr txBox="1"/>
          <p:nvPr/>
        </p:nvSpPr>
        <p:spPr>
          <a:xfrm>
            <a:off x="3473702" y="718829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(w/ Channel Independence)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左大括弧 60">
            <a:extLst>
              <a:ext uri="{FF2B5EF4-FFF2-40B4-BE49-F238E27FC236}">
                <a16:creationId xmlns:a16="http://schemas.microsoft.com/office/drawing/2014/main" id="{349516D6-5449-5EC4-B896-E84A18FB4065}"/>
              </a:ext>
            </a:extLst>
          </p:cNvPr>
          <p:cNvSpPr/>
          <p:nvPr/>
        </p:nvSpPr>
        <p:spPr>
          <a:xfrm rot="16200000">
            <a:off x="6207625" y="5251952"/>
            <a:ext cx="157758" cy="381001"/>
          </a:xfrm>
          <a:prstGeom prst="leftBrace">
            <a:avLst>
              <a:gd name="adj1" fmla="val 70686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F4DC699-5FD3-15FE-0639-A0CA40A26352}"/>
              </a:ext>
            </a:extLst>
          </p:cNvPr>
          <p:cNvSpPr txBox="1"/>
          <p:nvPr/>
        </p:nvSpPr>
        <p:spPr>
          <a:xfrm>
            <a:off x="4828244" y="545228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1.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8C756B0-7AF7-1206-4932-6509ABC91929}"/>
              </a:ext>
            </a:extLst>
          </p:cNvPr>
          <p:cNvSpPr txBox="1"/>
          <p:nvPr/>
        </p:nvSpPr>
        <p:spPr>
          <a:xfrm>
            <a:off x="7212723" y="3785910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C000"/>
                </a:highlight>
              </a:rPr>
              <a:t>2.</a:t>
            </a:r>
            <a:endParaRPr lang="zh-TW" altLang="en-US" sz="3200" dirty="0">
              <a:highlight>
                <a:srgbClr val="FFC000"/>
              </a:highlight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E5805CA-C109-8ED8-C813-CB581B31A880}"/>
              </a:ext>
            </a:extLst>
          </p:cNvPr>
          <p:cNvSpPr txBox="1"/>
          <p:nvPr/>
        </p:nvSpPr>
        <p:spPr>
          <a:xfrm>
            <a:off x="8348595" y="-8616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3.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F04A6BA1-57C6-EB94-B720-4AD46F713E2D}"/>
              </a:ext>
            </a:extLst>
          </p:cNvPr>
          <p:cNvSpPr/>
          <p:nvPr/>
        </p:nvSpPr>
        <p:spPr>
          <a:xfrm rot="5400000">
            <a:off x="9549289" y="5081460"/>
            <a:ext cx="461665" cy="3168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A97C798-4285-C752-CD7D-8CC348296C89}"/>
              </a:ext>
            </a:extLst>
          </p:cNvPr>
          <p:cNvSpPr/>
          <p:nvPr/>
        </p:nvSpPr>
        <p:spPr>
          <a:xfrm rot="5400000">
            <a:off x="7925231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88BFD47-2165-DA6B-F736-1973319BDFDC}"/>
              </a:ext>
            </a:extLst>
          </p:cNvPr>
          <p:cNvSpPr/>
          <p:nvPr/>
        </p:nvSpPr>
        <p:spPr>
          <a:xfrm rot="5400000">
            <a:off x="842718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4FB1112-C09B-F7ED-9F89-6D5B66A42E48}"/>
              </a:ext>
            </a:extLst>
          </p:cNvPr>
          <p:cNvSpPr/>
          <p:nvPr/>
        </p:nvSpPr>
        <p:spPr>
          <a:xfrm rot="5400000">
            <a:off x="892263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622F7A3-330B-739C-741F-D15C9A52E2D2}"/>
              </a:ext>
            </a:extLst>
          </p:cNvPr>
          <p:cNvSpPr txBox="1"/>
          <p:nvPr/>
        </p:nvSpPr>
        <p:spPr>
          <a:xfrm>
            <a:off x="9781085" y="589175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17A6DD9-92ED-71ED-48A0-052D149FC758}"/>
              </a:ext>
            </a:extLst>
          </p:cNvPr>
          <p:cNvSpPr/>
          <p:nvPr/>
        </p:nvSpPr>
        <p:spPr>
          <a:xfrm rot="5400000">
            <a:off x="9809145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86806EE-D64B-6918-CCF3-9847CDB70D99}"/>
              </a:ext>
            </a:extLst>
          </p:cNvPr>
          <p:cNvSpPr/>
          <p:nvPr/>
        </p:nvSpPr>
        <p:spPr>
          <a:xfrm rot="5400000">
            <a:off x="10303078" y="6031238"/>
            <a:ext cx="1227868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左大括弧 72">
            <a:extLst>
              <a:ext uri="{FF2B5EF4-FFF2-40B4-BE49-F238E27FC236}">
                <a16:creationId xmlns:a16="http://schemas.microsoft.com/office/drawing/2014/main" id="{A59F7567-1917-6631-115E-4D71A996D15C}"/>
              </a:ext>
            </a:extLst>
          </p:cNvPr>
          <p:cNvSpPr/>
          <p:nvPr/>
        </p:nvSpPr>
        <p:spPr>
          <a:xfrm rot="10800000">
            <a:off x="11196641" y="5536364"/>
            <a:ext cx="238126" cy="1227872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/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FAA85D3F-116D-F9F0-1F44-43FA8CE0446B}"/>
              </a:ext>
            </a:extLst>
          </p:cNvPr>
          <p:cNvSpPr txBox="1"/>
          <p:nvPr/>
        </p:nvSpPr>
        <p:spPr>
          <a:xfrm>
            <a:off x="9916970" y="5025061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Encoding (</a:t>
            </a:r>
            <a:r>
              <a:rPr lang="en-US" altLang="zh-TW" dirty="0">
                <a:solidFill>
                  <a:srgbClr val="7030A0"/>
                </a:solidFill>
                <a:highlight>
                  <a:srgbClr val="D9D9D9"/>
                </a:highlight>
              </a:rPr>
              <a:t>token</a:t>
            </a:r>
            <a:r>
              <a:rPr lang="en-US" altLang="zh-TW" dirty="0">
                <a:solidFill>
                  <a:srgbClr val="7030A0"/>
                </a:solidFill>
              </a:rPr>
              <a:t> + </a:t>
            </a:r>
            <a:r>
              <a:rPr lang="en-US" altLang="zh-TW" dirty="0">
                <a:solidFill>
                  <a:srgbClr val="D5B8EA"/>
                </a:solidFill>
              </a:rPr>
              <a:t>pos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D98434D-95B3-A192-48D9-0DE497866B6F}"/>
              </a:ext>
            </a:extLst>
          </p:cNvPr>
          <p:cNvSpPr txBox="1"/>
          <p:nvPr/>
        </p:nvSpPr>
        <p:spPr>
          <a:xfrm>
            <a:off x="9124443" y="4939719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4.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C485B99-5FDA-8A85-F546-E60F681FA6E6}"/>
              </a:ext>
            </a:extLst>
          </p:cNvPr>
          <p:cNvSpPr txBox="1"/>
          <p:nvPr/>
        </p:nvSpPr>
        <p:spPr>
          <a:xfrm>
            <a:off x="9145723" y="37563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B’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5420B8-21B9-D8B8-E209-4DD2DA43CB6C}"/>
              </a:ext>
            </a:extLst>
          </p:cNvPr>
          <p:cNvSpPr txBox="1"/>
          <p:nvPr/>
        </p:nvSpPr>
        <p:spPr>
          <a:xfrm>
            <a:off x="11266724" y="5292901"/>
            <a:ext cx="830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Linear/</a:t>
            </a:r>
          </a:p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Conv1D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左大括弧 56">
            <a:extLst>
              <a:ext uri="{FF2B5EF4-FFF2-40B4-BE49-F238E27FC236}">
                <a16:creationId xmlns:a16="http://schemas.microsoft.com/office/drawing/2014/main" id="{E71CD18C-89A6-5347-B5EB-A53D0F42961A}"/>
              </a:ext>
            </a:extLst>
          </p:cNvPr>
          <p:cNvSpPr/>
          <p:nvPr/>
        </p:nvSpPr>
        <p:spPr>
          <a:xfrm rot="10800000">
            <a:off x="6322517" y="2265867"/>
            <a:ext cx="238126" cy="1020257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/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1F28348F-964E-4332-AC51-D82E4B551685}"/>
              </a:ext>
            </a:extLst>
          </p:cNvPr>
          <p:cNvSpPr/>
          <p:nvPr/>
        </p:nvSpPr>
        <p:spPr>
          <a:xfrm>
            <a:off x="648510" y="2935818"/>
            <a:ext cx="11137906" cy="2573453"/>
          </a:xfrm>
          <a:custGeom>
            <a:avLst/>
            <a:gdLst>
              <a:gd name="connsiteX0" fmla="*/ 305964 w 11145414"/>
              <a:gd name="connsiteY0" fmla="*/ 9669 h 2781444"/>
              <a:gd name="connsiteX1" fmla="*/ 305964 w 11145414"/>
              <a:gd name="connsiteY1" fmla="*/ 9669 h 2781444"/>
              <a:gd name="connsiteX2" fmla="*/ 258339 w 11145414"/>
              <a:gd name="connsiteY2" fmla="*/ 114444 h 2781444"/>
              <a:gd name="connsiteX3" fmla="*/ 210714 w 11145414"/>
              <a:gd name="connsiteY3" fmla="*/ 200169 h 2781444"/>
              <a:gd name="connsiteX4" fmla="*/ 124989 w 11145414"/>
              <a:gd name="connsiteY4" fmla="*/ 428769 h 2781444"/>
              <a:gd name="connsiteX5" fmla="*/ 77364 w 11145414"/>
              <a:gd name="connsiteY5" fmla="*/ 571644 h 2781444"/>
              <a:gd name="connsiteX6" fmla="*/ 29739 w 11145414"/>
              <a:gd name="connsiteY6" fmla="*/ 724044 h 2781444"/>
              <a:gd name="connsiteX7" fmla="*/ 10689 w 11145414"/>
              <a:gd name="connsiteY7" fmla="*/ 857394 h 2781444"/>
              <a:gd name="connsiteX8" fmla="*/ 10689 w 11145414"/>
              <a:gd name="connsiteY8" fmla="*/ 1333644 h 2781444"/>
              <a:gd name="connsiteX9" fmla="*/ 153564 w 11145414"/>
              <a:gd name="connsiteY9" fmla="*/ 1667019 h 2781444"/>
              <a:gd name="connsiteX10" fmla="*/ 286914 w 11145414"/>
              <a:gd name="connsiteY10" fmla="*/ 1838469 h 2781444"/>
              <a:gd name="connsiteX11" fmla="*/ 467889 w 11145414"/>
              <a:gd name="connsiteY11" fmla="*/ 1990869 h 2781444"/>
              <a:gd name="connsiteX12" fmla="*/ 1248939 w 11145414"/>
              <a:gd name="connsiteY12" fmla="*/ 2381394 h 2781444"/>
              <a:gd name="connsiteX13" fmla="*/ 2163339 w 11145414"/>
              <a:gd name="connsiteY13" fmla="*/ 2629044 h 2781444"/>
              <a:gd name="connsiteX14" fmla="*/ 3334914 w 11145414"/>
              <a:gd name="connsiteY14" fmla="*/ 2762394 h 2781444"/>
              <a:gd name="connsiteX15" fmla="*/ 3754014 w 11145414"/>
              <a:gd name="connsiteY15" fmla="*/ 2771919 h 2781444"/>
              <a:gd name="connsiteX16" fmla="*/ 4344564 w 11145414"/>
              <a:gd name="connsiteY16" fmla="*/ 2781444 h 2781444"/>
              <a:gd name="connsiteX17" fmla="*/ 5192289 w 11145414"/>
              <a:gd name="connsiteY17" fmla="*/ 2705244 h 2781444"/>
              <a:gd name="connsiteX18" fmla="*/ 5411364 w 11145414"/>
              <a:gd name="connsiteY18" fmla="*/ 2657619 h 2781444"/>
              <a:gd name="connsiteX19" fmla="*/ 5458989 w 11145414"/>
              <a:gd name="connsiteY19" fmla="*/ 2629044 h 2781444"/>
              <a:gd name="connsiteX20" fmla="*/ 5516139 w 11145414"/>
              <a:gd name="connsiteY20" fmla="*/ 2600469 h 2781444"/>
              <a:gd name="connsiteX21" fmla="*/ 5735214 w 11145414"/>
              <a:gd name="connsiteY21" fmla="*/ 2571894 h 2781444"/>
              <a:gd name="connsiteX22" fmla="*/ 5839989 w 11145414"/>
              <a:gd name="connsiteY22" fmla="*/ 2552844 h 2781444"/>
              <a:gd name="connsiteX23" fmla="*/ 6649614 w 11145414"/>
              <a:gd name="connsiteY23" fmla="*/ 2514744 h 2781444"/>
              <a:gd name="connsiteX24" fmla="*/ 7087764 w 11145414"/>
              <a:gd name="connsiteY24" fmla="*/ 2457594 h 2781444"/>
              <a:gd name="connsiteX25" fmla="*/ 7468764 w 11145414"/>
              <a:gd name="connsiteY25" fmla="*/ 2419494 h 2781444"/>
              <a:gd name="connsiteX26" fmla="*/ 7897389 w 11145414"/>
              <a:gd name="connsiteY26" fmla="*/ 2343294 h 2781444"/>
              <a:gd name="connsiteX27" fmla="*/ 8364114 w 11145414"/>
              <a:gd name="connsiteY27" fmla="*/ 2286144 h 2781444"/>
              <a:gd name="connsiteX28" fmla="*/ 8916564 w 11145414"/>
              <a:gd name="connsiteY28" fmla="*/ 2200419 h 2781444"/>
              <a:gd name="connsiteX29" fmla="*/ 10202439 w 11145414"/>
              <a:gd name="connsiteY29" fmla="*/ 2000394 h 2781444"/>
              <a:gd name="connsiteX30" fmla="*/ 10897764 w 11145414"/>
              <a:gd name="connsiteY30" fmla="*/ 1743219 h 2781444"/>
              <a:gd name="connsiteX31" fmla="*/ 11126364 w 11145414"/>
              <a:gd name="connsiteY31" fmla="*/ 1390794 h 2781444"/>
              <a:gd name="connsiteX32" fmla="*/ 11135889 w 11145414"/>
              <a:gd name="connsiteY32" fmla="*/ 1209819 h 2781444"/>
              <a:gd name="connsiteX33" fmla="*/ 11145414 w 11145414"/>
              <a:gd name="connsiteY33" fmla="*/ 1057419 h 2781444"/>
              <a:gd name="connsiteX34" fmla="*/ 11097789 w 11145414"/>
              <a:gd name="connsiteY34" fmla="*/ 743094 h 2781444"/>
              <a:gd name="connsiteX35" fmla="*/ 11031114 w 11145414"/>
              <a:gd name="connsiteY35" fmla="*/ 638319 h 2781444"/>
              <a:gd name="connsiteX36" fmla="*/ 10945389 w 11145414"/>
              <a:gd name="connsiteY36" fmla="*/ 524019 h 2781444"/>
              <a:gd name="connsiteX37" fmla="*/ 10707264 w 11145414"/>
              <a:gd name="connsiteY37" fmla="*/ 352569 h 2781444"/>
              <a:gd name="connsiteX38" fmla="*/ 10592964 w 11145414"/>
              <a:gd name="connsiteY38" fmla="*/ 304944 h 2781444"/>
              <a:gd name="connsiteX39" fmla="*/ 10459614 w 11145414"/>
              <a:gd name="connsiteY39" fmla="*/ 285894 h 2781444"/>
              <a:gd name="connsiteX40" fmla="*/ 10250064 w 11145414"/>
              <a:gd name="connsiteY40" fmla="*/ 247794 h 2781444"/>
              <a:gd name="connsiteX41" fmla="*/ 9507114 w 11145414"/>
              <a:gd name="connsiteY41" fmla="*/ 200169 h 2781444"/>
              <a:gd name="connsiteX42" fmla="*/ 9107064 w 11145414"/>
              <a:gd name="connsiteY42" fmla="*/ 190644 h 2781444"/>
              <a:gd name="connsiteX43" fmla="*/ 5792364 w 11145414"/>
              <a:gd name="connsiteY43" fmla="*/ 162069 h 2781444"/>
              <a:gd name="connsiteX44" fmla="*/ 5192289 w 11145414"/>
              <a:gd name="connsiteY44" fmla="*/ 143019 h 2781444"/>
              <a:gd name="connsiteX45" fmla="*/ 2477664 w 11145414"/>
              <a:gd name="connsiteY45" fmla="*/ 114444 h 2781444"/>
              <a:gd name="connsiteX46" fmla="*/ 2077614 w 11145414"/>
              <a:gd name="connsiteY46" fmla="*/ 85869 h 2781444"/>
              <a:gd name="connsiteX47" fmla="*/ 1325139 w 11145414"/>
              <a:gd name="connsiteY47" fmla="*/ 66819 h 2781444"/>
              <a:gd name="connsiteX48" fmla="*/ 934614 w 11145414"/>
              <a:gd name="connsiteY48" fmla="*/ 47769 h 2781444"/>
              <a:gd name="connsiteX49" fmla="*/ 696489 w 11145414"/>
              <a:gd name="connsiteY49" fmla="*/ 38244 h 2781444"/>
              <a:gd name="connsiteX50" fmla="*/ 620289 w 11145414"/>
              <a:gd name="connsiteY50" fmla="*/ 28719 h 2781444"/>
              <a:gd name="connsiteX51" fmla="*/ 391689 w 11145414"/>
              <a:gd name="connsiteY51" fmla="*/ 144 h 2781444"/>
              <a:gd name="connsiteX52" fmla="*/ 305964 w 11145414"/>
              <a:gd name="connsiteY52" fmla="*/ 9669 h 2781444"/>
              <a:gd name="connsiteX0" fmla="*/ 391689 w 11145414"/>
              <a:gd name="connsiteY0" fmla="*/ 3615 h 2784915"/>
              <a:gd name="connsiteX1" fmla="*/ 305964 w 11145414"/>
              <a:gd name="connsiteY1" fmla="*/ 13140 h 2784915"/>
              <a:gd name="connsiteX2" fmla="*/ 258339 w 11145414"/>
              <a:gd name="connsiteY2" fmla="*/ 117915 h 2784915"/>
              <a:gd name="connsiteX3" fmla="*/ 210714 w 11145414"/>
              <a:gd name="connsiteY3" fmla="*/ 203640 h 2784915"/>
              <a:gd name="connsiteX4" fmla="*/ 124989 w 11145414"/>
              <a:gd name="connsiteY4" fmla="*/ 432240 h 2784915"/>
              <a:gd name="connsiteX5" fmla="*/ 77364 w 11145414"/>
              <a:gd name="connsiteY5" fmla="*/ 575115 h 2784915"/>
              <a:gd name="connsiteX6" fmla="*/ 29739 w 11145414"/>
              <a:gd name="connsiteY6" fmla="*/ 727515 h 2784915"/>
              <a:gd name="connsiteX7" fmla="*/ 10689 w 11145414"/>
              <a:gd name="connsiteY7" fmla="*/ 860865 h 2784915"/>
              <a:gd name="connsiteX8" fmla="*/ 10689 w 11145414"/>
              <a:gd name="connsiteY8" fmla="*/ 1337115 h 2784915"/>
              <a:gd name="connsiteX9" fmla="*/ 153564 w 11145414"/>
              <a:gd name="connsiteY9" fmla="*/ 1670490 h 2784915"/>
              <a:gd name="connsiteX10" fmla="*/ 286914 w 11145414"/>
              <a:gd name="connsiteY10" fmla="*/ 1841940 h 2784915"/>
              <a:gd name="connsiteX11" fmla="*/ 467889 w 11145414"/>
              <a:gd name="connsiteY11" fmla="*/ 1994340 h 2784915"/>
              <a:gd name="connsiteX12" fmla="*/ 1248939 w 11145414"/>
              <a:gd name="connsiteY12" fmla="*/ 2384865 h 2784915"/>
              <a:gd name="connsiteX13" fmla="*/ 2163339 w 11145414"/>
              <a:gd name="connsiteY13" fmla="*/ 2632515 h 2784915"/>
              <a:gd name="connsiteX14" fmla="*/ 3334914 w 11145414"/>
              <a:gd name="connsiteY14" fmla="*/ 2765865 h 2784915"/>
              <a:gd name="connsiteX15" fmla="*/ 3754014 w 11145414"/>
              <a:gd name="connsiteY15" fmla="*/ 2775390 h 2784915"/>
              <a:gd name="connsiteX16" fmla="*/ 4344564 w 11145414"/>
              <a:gd name="connsiteY16" fmla="*/ 2784915 h 2784915"/>
              <a:gd name="connsiteX17" fmla="*/ 5192289 w 11145414"/>
              <a:gd name="connsiteY17" fmla="*/ 2708715 h 2784915"/>
              <a:gd name="connsiteX18" fmla="*/ 5411364 w 11145414"/>
              <a:gd name="connsiteY18" fmla="*/ 2661090 h 2784915"/>
              <a:gd name="connsiteX19" fmla="*/ 5458989 w 11145414"/>
              <a:gd name="connsiteY19" fmla="*/ 2632515 h 2784915"/>
              <a:gd name="connsiteX20" fmla="*/ 5516139 w 11145414"/>
              <a:gd name="connsiteY20" fmla="*/ 2603940 h 2784915"/>
              <a:gd name="connsiteX21" fmla="*/ 5735214 w 11145414"/>
              <a:gd name="connsiteY21" fmla="*/ 2575365 h 2784915"/>
              <a:gd name="connsiteX22" fmla="*/ 5839989 w 11145414"/>
              <a:gd name="connsiteY22" fmla="*/ 2556315 h 2784915"/>
              <a:gd name="connsiteX23" fmla="*/ 6649614 w 11145414"/>
              <a:gd name="connsiteY23" fmla="*/ 2518215 h 2784915"/>
              <a:gd name="connsiteX24" fmla="*/ 7087764 w 11145414"/>
              <a:gd name="connsiteY24" fmla="*/ 2461065 h 2784915"/>
              <a:gd name="connsiteX25" fmla="*/ 7468764 w 11145414"/>
              <a:gd name="connsiteY25" fmla="*/ 2422965 h 2784915"/>
              <a:gd name="connsiteX26" fmla="*/ 7897389 w 11145414"/>
              <a:gd name="connsiteY26" fmla="*/ 2346765 h 2784915"/>
              <a:gd name="connsiteX27" fmla="*/ 8364114 w 11145414"/>
              <a:gd name="connsiteY27" fmla="*/ 2289615 h 2784915"/>
              <a:gd name="connsiteX28" fmla="*/ 8916564 w 11145414"/>
              <a:gd name="connsiteY28" fmla="*/ 2203890 h 2784915"/>
              <a:gd name="connsiteX29" fmla="*/ 10202439 w 11145414"/>
              <a:gd name="connsiteY29" fmla="*/ 2003865 h 2784915"/>
              <a:gd name="connsiteX30" fmla="*/ 10897764 w 11145414"/>
              <a:gd name="connsiteY30" fmla="*/ 1746690 h 2784915"/>
              <a:gd name="connsiteX31" fmla="*/ 11126364 w 11145414"/>
              <a:gd name="connsiteY31" fmla="*/ 1394265 h 2784915"/>
              <a:gd name="connsiteX32" fmla="*/ 11135889 w 11145414"/>
              <a:gd name="connsiteY32" fmla="*/ 1213290 h 2784915"/>
              <a:gd name="connsiteX33" fmla="*/ 11145414 w 11145414"/>
              <a:gd name="connsiteY33" fmla="*/ 1060890 h 2784915"/>
              <a:gd name="connsiteX34" fmla="*/ 11097789 w 11145414"/>
              <a:gd name="connsiteY34" fmla="*/ 746565 h 2784915"/>
              <a:gd name="connsiteX35" fmla="*/ 11031114 w 11145414"/>
              <a:gd name="connsiteY35" fmla="*/ 641790 h 2784915"/>
              <a:gd name="connsiteX36" fmla="*/ 10945389 w 11145414"/>
              <a:gd name="connsiteY36" fmla="*/ 527490 h 2784915"/>
              <a:gd name="connsiteX37" fmla="*/ 10707264 w 11145414"/>
              <a:gd name="connsiteY37" fmla="*/ 356040 h 2784915"/>
              <a:gd name="connsiteX38" fmla="*/ 10592964 w 11145414"/>
              <a:gd name="connsiteY38" fmla="*/ 308415 h 2784915"/>
              <a:gd name="connsiteX39" fmla="*/ 10459614 w 11145414"/>
              <a:gd name="connsiteY39" fmla="*/ 289365 h 2784915"/>
              <a:gd name="connsiteX40" fmla="*/ 10250064 w 11145414"/>
              <a:gd name="connsiteY40" fmla="*/ 251265 h 2784915"/>
              <a:gd name="connsiteX41" fmla="*/ 9507114 w 11145414"/>
              <a:gd name="connsiteY41" fmla="*/ 203640 h 2784915"/>
              <a:gd name="connsiteX42" fmla="*/ 9107064 w 11145414"/>
              <a:gd name="connsiteY42" fmla="*/ 194115 h 2784915"/>
              <a:gd name="connsiteX43" fmla="*/ 5792364 w 11145414"/>
              <a:gd name="connsiteY43" fmla="*/ 165540 h 2784915"/>
              <a:gd name="connsiteX44" fmla="*/ 5192289 w 11145414"/>
              <a:gd name="connsiteY44" fmla="*/ 146490 h 2784915"/>
              <a:gd name="connsiteX45" fmla="*/ 2477664 w 11145414"/>
              <a:gd name="connsiteY45" fmla="*/ 117915 h 2784915"/>
              <a:gd name="connsiteX46" fmla="*/ 2077614 w 11145414"/>
              <a:gd name="connsiteY46" fmla="*/ 89340 h 2784915"/>
              <a:gd name="connsiteX47" fmla="*/ 1325139 w 11145414"/>
              <a:gd name="connsiteY47" fmla="*/ 70290 h 2784915"/>
              <a:gd name="connsiteX48" fmla="*/ 934614 w 11145414"/>
              <a:gd name="connsiteY48" fmla="*/ 51240 h 2784915"/>
              <a:gd name="connsiteX49" fmla="*/ 696489 w 11145414"/>
              <a:gd name="connsiteY49" fmla="*/ 41715 h 2784915"/>
              <a:gd name="connsiteX50" fmla="*/ 620289 w 11145414"/>
              <a:gd name="connsiteY50" fmla="*/ 32190 h 2784915"/>
              <a:gd name="connsiteX51" fmla="*/ 391689 w 11145414"/>
              <a:gd name="connsiteY51" fmla="*/ 3615 h 2784915"/>
              <a:gd name="connsiteX0" fmla="*/ 391689 w 11145414"/>
              <a:gd name="connsiteY0" fmla="*/ 293 h 2781593"/>
              <a:gd name="connsiteX1" fmla="*/ 318664 w 11145414"/>
              <a:gd name="connsiteY1" fmla="*/ 39487 h 2781593"/>
              <a:gd name="connsiteX2" fmla="*/ 258339 w 11145414"/>
              <a:gd name="connsiteY2" fmla="*/ 114593 h 2781593"/>
              <a:gd name="connsiteX3" fmla="*/ 210714 w 11145414"/>
              <a:gd name="connsiteY3" fmla="*/ 200318 h 2781593"/>
              <a:gd name="connsiteX4" fmla="*/ 124989 w 11145414"/>
              <a:gd name="connsiteY4" fmla="*/ 428918 h 2781593"/>
              <a:gd name="connsiteX5" fmla="*/ 77364 w 11145414"/>
              <a:gd name="connsiteY5" fmla="*/ 571793 h 2781593"/>
              <a:gd name="connsiteX6" fmla="*/ 29739 w 11145414"/>
              <a:gd name="connsiteY6" fmla="*/ 724193 h 2781593"/>
              <a:gd name="connsiteX7" fmla="*/ 10689 w 11145414"/>
              <a:gd name="connsiteY7" fmla="*/ 857543 h 2781593"/>
              <a:gd name="connsiteX8" fmla="*/ 10689 w 11145414"/>
              <a:gd name="connsiteY8" fmla="*/ 1333793 h 2781593"/>
              <a:gd name="connsiteX9" fmla="*/ 153564 w 11145414"/>
              <a:gd name="connsiteY9" fmla="*/ 1667168 h 2781593"/>
              <a:gd name="connsiteX10" fmla="*/ 286914 w 11145414"/>
              <a:gd name="connsiteY10" fmla="*/ 1838618 h 2781593"/>
              <a:gd name="connsiteX11" fmla="*/ 467889 w 11145414"/>
              <a:gd name="connsiteY11" fmla="*/ 1991018 h 2781593"/>
              <a:gd name="connsiteX12" fmla="*/ 1248939 w 11145414"/>
              <a:gd name="connsiteY12" fmla="*/ 2381543 h 2781593"/>
              <a:gd name="connsiteX13" fmla="*/ 2163339 w 11145414"/>
              <a:gd name="connsiteY13" fmla="*/ 2629193 h 2781593"/>
              <a:gd name="connsiteX14" fmla="*/ 3334914 w 11145414"/>
              <a:gd name="connsiteY14" fmla="*/ 2762543 h 2781593"/>
              <a:gd name="connsiteX15" fmla="*/ 3754014 w 11145414"/>
              <a:gd name="connsiteY15" fmla="*/ 2772068 h 2781593"/>
              <a:gd name="connsiteX16" fmla="*/ 4344564 w 11145414"/>
              <a:gd name="connsiteY16" fmla="*/ 2781593 h 2781593"/>
              <a:gd name="connsiteX17" fmla="*/ 5192289 w 11145414"/>
              <a:gd name="connsiteY17" fmla="*/ 2705393 h 2781593"/>
              <a:gd name="connsiteX18" fmla="*/ 5411364 w 11145414"/>
              <a:gd name="connsiteY18" fmla="*/ 2657768 h 2781593"/>
              <a:gd name="connsiteX19" fmla="*/ 5458989 w 11145414"/>
              <a:gd name="connsiteY19" fmla="*/ 2629193 h 2781593"/>
              <a:gd name="connsiteX20" fmla="*/ 5516139 w 11145414"/>
              <a:gd name="connsiteY20" fmla="*/ 2600618 h 2781593"/>
              <a:gd name="connsiteX21" fmla="*/ 5735214 w 11145414"/>
              <a:gd name="connsiteY21" fmla="*/ 2572043 h 2781593"/>
              <a:gd name="connsiteX22" fmla="*/ 5839989 w 11145414"/>
              <a:gd name="connsiteY22" fmla="*/ 2552993 h 2781593"/>
              <a:gd name="connsiteX23" fmla="*/ 6649614 w 11145414"/>
              <a:gd name="connsiteY23" fmla="*/ 2514893 h 2781593"/>
              <a:gd name="connsiteX24" fmla="*/ 7087764 w 11145414"/>
              <a:gd name="connsiteY24" fmla="*/ 2457743 h 2781593"/>
              <a:gd name="connsiteX25" fmla="*/ 7468764 w 11145414"/>
              <a:gd name="connsiteY25" fmla="*/ 2419643 h 2781593"/>
              <a:gd name="connsiteX26" fmla="*/ 7897389 w 11145414"/>
              <a:gd name="connsiteY26" fmla="*/ 2343443 h 2781593"/>
              <a:gd name="connsiteX27" fmla="*/ 8364114 w 11145414"/>
              <a:gd name="connsiteY27" fmla="*/ 2286293 h 2781593"/>
              <a:gd name="connsiteX28" fmla="*/ 8916564 w 11145414"/>
              <a:gd name="connsiteY28" fmla="*/ 2200568 h 2781593"/>
              <a:gd name="connsiteX29" fmla="*/ 10202439 w 11145414"/>
              <a:gd name="connsiteY29" fmla="*/ 2000543 h 2781593"/>
              <a:gd name="connsiteX30" fmla="*/ 10897764 w 11145414"/>
              <a:gd name="connsiteY30" fmla="*/ 1743368 h 2781593"/>
              <a:gd name="connsiteX31" fmla="*/ 11126364 w 11145414"/>
              <a:gd name="connsiteY31" fmla="*/ 1390943 h 2781593"/>
              <a:gd name="connsiteX32" fmla="*/ 11135889 w 11145414"/>
              <a:gd name="connsiteY32" fmla="*/ 1209968 h 2781593"/>
              <a:gd name="connsiteX33" fmla="*/ 11145414 w 11145414"/>
              <a:gd name="connsiteY33" fmla="*/ 1057568 h 2781593"/>
              <a:gd name="connsiteX34" fmla="*/ 11097789 w 11145414"/>
              <a:gd name="connsiteY34" fmla="*/ 743243 h 2781593"/>
              <a:gd name="connsiteX35" fmla="*/ 11031114 w 11145414"/>
              <a:gd name="connsiteY35" fmla="*/ 638468 h 2781593"/>
              <a:gd name="connsiteX36" fmla="*/ 10945389 w 11145414"/>
              <a:gd name="connsiteY36" fmla="*/ 524168 h 2781593"/>
              <a:gd name="connsiteX37" fmla="*/ 10707264 w 11145414"/>
              <a:gd name="connsiteY37" fmla="*/ 352718 h 2781593"/>
              <a:gd name="connsiteX38" fmla="*/ 10592964 w 11145414"/>
              <a:gd name="connsiteY38" fmla="*/ 305093 h 2781593"/>
              <a:gd name="connsiteX39" fmla="*/ 10459614 w 11145414"/>
              <a:gd name="connsiteY39" fmla="*/ 286043 h 2781593"/>
              <a:gd name="connsiteX40" fmla="*/ 10250064 w 11145414"/>
              <a:gd name="connsiteY40" fmla="*/ 247943 h 2781593"/>
              <a:gd name="connsiteX41" fmla="*/ 9507114 w 11145414"/>
              <a:gd name="connsiteY41" fmla="*/ 200318 h 2781593"/>
              <a:gd name="connsiteX42" fmla="*/ 9107064 w 11145414"/>
              <a:gd name="connsiteY42" fmla="*/ 190793 h 2781593"/>
              <a:gd name="connsiteX43" fmla="*/ 5792364 w 11145414"/>
              <a:gd name="connsiteY43" fmla="*/ 162218 h 2781593"/>
              <a:gd name="connsiteX44" fmla="*/ 5192289 w 11145414"/>
              <a:gd name="connsiteY44" fmla="*/ 143168 h 2781593"/>
              <a:gd name="connsiteX45" fmla="*/ 2477664 w 11145414"/>
              <a:gd name="connsiteY45" fmla="*/ 114593 h 2781593"/>
              <a:gd name="connsiteX46" fmla="*/ 2077614 w 11145414"/>
              <a:gd name="connsiteY46" fmla="*/ 86018 h 2781593"/>
              <a:gd name="connsiteX47" fmla="*/ 1325139 w 11145414"/>
              <a:gd name="connsiteY47" fmla="*/ 66968 h 2781593"/>
              <a:gd name="connsiteX48" fmla="*/ 934614 w 11145414"/>
              <a:gd name="connsiteY48" fmla="*/ 47918 h 2781593"/>
              <a:gd name="connsiteX49" fmla="*/ 696489 w 11145414"/>
              <a:gd name="connsiteY49" fmla="*/ 38393 h 2781593"/>
              <a:gd name="connsiteX50" fmla="*/ 620289 w 11145414"/>
              <a:gd name="connsiteY50" fmla="*/ 28868 h 2781593"/>
              <a:gd name="connsiteX51" fmla="*/ 391689 w 11145414"/>
              <a:gd name="connsiteY51" fmla="*/ 293 h 2781593"/>
              <a:gd name="connsiteX0" fmla="*/ 391689 w 11145414"/>
              <a:gd name="connsiteY0" fmla="*/ 148 h 2781448"/>
              <a:gd name="connsiteX1" fmla="*/ 318664 w 11145414"/>
              <a:gd name="connsiteY1" fmla="*/ 39342 h 2781448"/>
              <a:gd name="connsiteX2" fmla="*/ 258339 w 11145414"/>
              <a:gd name="connsiteY2" fmla="*/ 114448 h 2781448"/>
              <a:gd name="connsiteX3" fmla="*/ 210714 w 11145414"/>
              <a:gd name="connsiteY3" fmla="*/ 200173 h 2781448"/>
              <a:gd name="connsiteX4" fmla="*/ 124989 w 11145414"/>
              <a:gd name="connsiteY4" fmla="*/ 428773 h 2781448"/>
              <a:gd name="connsiteX5" fmla="*/ 77364 w 11145414"/>
              <a:gd name="connsiteY5" fmla="*/ 571648 h 2781448"/>
              <a:gd name="connsiteX6" fmla="*/ 29739 w 11145414"/>
              <a:gd name="connsiteY6" fmla="*/ 724048 h 2781448"/>
              <a:gd name="connsiteX7" fmla="*/ 10689 w 11145414"/>
              <a:gd name="connsiteY7" fmla="*/ 857398 h 2781448"/>
              <a:gd name="connsiteX8" fmla="*/ 10689 w 11145414"/>
              <a:gd name="connsiteY8" fmla="*/ 1333648 h 2781448"/>
              <a:gd name="connsiteX9" fmla="*/ 153564 w 11145414"/>
              <a:gd name="connsiteY9" fmla="*/ 1667023 h 2781448"/>
              <a:gd name="connsiteX10" fmla="*/ 286914 w 11145414"/>
              <a:gd name="connsiteY10" fmla="*/ 1838473 h 2781448"/>
              <a:gd name="connsiteX11" fmla="*/ 467889 w 11145414"/>
              <a:gd name="connsiteY11" fmla="*/ 1990873 h 2781448"/>
              <a:gd name="connsiteX12" fmla="*/ 1248939 w 11145414"/>
              <a:gd name="connsiteY12" fmla="*/ 2381398 h 2781448"/>
              <a:gd name="connsiteX13" fmla="*/ 2163339 w 11145414"/>
              <a:gd name="connsiteY13" fmla="*/ 2629048 h 2781448"/>
              <a:gd name="connsiteX14" fmla="*/ 3334914 w 11145414"/>
              <a:gd name="connsiteY14" fmla="*/ 2762398 h 2781448"/>
              <a:gd name="connsiteX15" fmla="*/ 3754014 w 11145414"/>
              <a:gd name="connsiteY15" fmla="*/ 2771923 h 2781448"/>
              <a:gd name="connsiteX16" fmla="*/ 4344564 w 11145414"/>
              <a:gd name="connsiteY16" fmla="*/ 2781448 h 2781448"/>
              <a:gd name="connsiteX17" fmla="*/ 5192289 w 11145414"/>
              <a:gd name="connsiteY17" fmla="*/ 2705248 h 2781448"/>
              <a:gd name="connsiteX18" fmla="*/ 5411364 w 11145414"/>
              <a:gd name="connsiteY18" fmla="*/ 2657623 h 2781448"/>
              <a:gd name="connsiteX19" fmla="*/ 5458989 w 11145414"/>
              <a:gd name="connsiteY19" fmla="*/ 2629048 h 2781448"/>
              <a:gd name="connsiteX20" fmla="*/ 5516139 w 11145414"/>
              <a:gd name="connsiteY20" fmla="*/ 2600473 h 2781448"/>
              <a:gd name="connsiteX21" fmla="*/ 5735214 w 11145414"/>
              <a:gd name="connsiteY21" fmla="*/ 2571898 h 2781448"/>
              <a:gd name="connsiteX22" fmla="*/ 5839989 w 11145414"/>
              <a:gd name="connsiteY22" fmla="*/ 2552848 h 2781448"/>
              <a:gd name="connsiteX23" fmla="*/ 6649614 w 11145414"/>
              <a:gd name="connsiteY23" fmla="*/ 2514748 h 2781448"/>
              <a:gd name="connsiteX24" fmla="*/ 7087764 w 11145414"/>
              <a:gd name="connsiteY24" fmla="*/ 2457598 h 2781448"/>
              <a:gd name="connsiteX25" fmla="*/ 7468764 w 11145414"/>
              <a:gd name="connsiteY25" fmla="*/ 2419498 h 2781448"/>
              <a:gd name="connsiteX26" fmla="*/ 7897389 w 11145414"/>
              <a:gd name="connsiteY26" fmla="*/ 2343298 h 2781448"/>
              <a:gd name="connsiteX27" fmla="*/ 8364114 w 11145414"/>
              <a:gd name="connsiteY27" fmla="*/ 2286148 h 2781448"/>
              <a:gd name="connsiteX28" fmla="*/ 8916564 w 11145414"/>
              <a:gd name="connsiteY28" fmla="*/ 2200423 h 2781448"/>
              <a:gd name="connsiteX29" fmla="*/ 10202439 w 11145414"/>
              <a:gd name="connsiteY29" fmla="*/ 2000398 h 2781448"/>
              <a:gd name="connsiteX30" fmla="*/ 10897764 w 11145414"/>
              <a:gd name="connsiteY30" fmla="*/ 1743223 h 2781448"/>
              <a:gd name="connsiteX31" fmla="*/ 11126364 w 11145414"/>
              <a:gd name="connsiteY31" fmla="*/ 1390798 h 2781448"/>
              <a:gd name="connsiteX32" fmla="*/ 11135889 w 11145414"/>
              <a:gd name="connsiteY32" fmla="*/ 1209823 h 2781448"/>
              <a:gd name="connsiteX33" fmla="*/ 11145414 w 11145414"/>
              <a:gd name="connsiteY33" fmla="*/ 1057423 h 2781448"/>
              <a:gd name="connsiteX34" fmla="*/ 11097789 w 11145414"/>
              <a:gd name="connsiteY34" fmla="*/ 743098 h 2781448"/>
              <a:gd name="connsiteX35" fmla="*/ 11031114 w 11145414"/>
              <a:gd name="connsiteY35" fmla="*/ 638323 h 2781448"/>
              <a:gd name="connsiteX36" fmla="*/ 10945389 w 11145414"/>
              <a:gd name="connsiteY36" fmla="*/ 524023 h 2781448"/>
              <a:gd name="connsiteX37" fmla="*/ 10707264 w 11145414"/>
              <a:gd name="connsiteY37" fmla="*/ 352573 h 2781448"/>
              <a:gd name="connsiteX38" fmla="*/ 10592964 w 11145414"/>
              <a:gd name="connsiteY38" fmla="*/ 304948 h 2781448"/>
              <a:gd name="connsiteX39" fmla="*/ 10459614 w 11145414"/>
              <a:gd name="connsiteY39" fmla="*/ 285898 h 2781448"/>
              <a:gd name="connsiteX40" fmla="*/ 10250064 w 11145414"/>
              <a:gd name="connsiteY40" fmla="*/ 247798 h 2781448"/>
              <a:gd name="connsiteX41" fmla="*/ 9507114 w 11145414"/>
              <a:gd name="connsiteY41" fmla="*/ 200173 h 2781448"/>
              <a:gd name="connsiteX42" fmla="*/ 9107064 w 11145414"/>
              <a:gd name="connsiteY42" fmla="*/ 190648 h 2781448"/>
              <a:gd name="connsiteX43" fmla="*/ 5792364 w 11145414"/>
              <a:gd name="connsiteY43" fmla="*/ 162073 h 2781448"/>
              <a:gd name="connsiteX44" fmla="*/ 5192289 w 11145414"/>
              <a:gd name="connsiteY44" fmla="*/ 143023 h 2781448"/>
              <a:gd name="connsiteX45" fmla="*/ 2477664 w 11145414"/>
              <a:gd name="connsiteY45" fmla="*/ 114448 h 2781448"/>
              <a:gd name="connsiteX46" fmla="*/ 2077614 w 11145414"/>
              <a:gd name="connsiteY46" fmla="*/ 85873 h 2781448"/>
              <a:gd name="connsiteX47" fmla="*/ 1325139 w 11145414"/>
              <a:gd name="connsiteY47" fmla="*/ 66823 h 2781448"/>
              <a:gd name="connsiteX48" fmla="*/ 934614 w 11145414"/>
              <a:gd name="connsiteY48" fmla="*/ 47773 h 2781448"/>
              <a:gd name="connsiteX49" fmla="*/ 696489 w 11145414"/>
              <a:gd name="connsiteY49" fmla="*/ 38248 h 2781448"/>
              <a:gd name="connsiteX50" fmla="*/ 620289 w 11145414"/>
              <a:gd name="connsiteY50" fmla="*/ 28723 h 2781448"/>
              <a:gd name="connsiteX51" fmla="*/ 391689 w 11145414"/>
              <a:gd name="connsiteY51" fmla="*/ 148 h 2781448"/>
              <a:gd name="connsiteX0" fmla="*/ 620289 w 11145414"/>
              <a:gd name="connsiteY0" fmla="*/ 342 h 2753067"/>
              <a:gd name="connsiteX1" fmla="*/ 318664 w 11145414"/>
              <a:gd name="connsiteY1" fmla="*/ 10961 h 2753067"/>
              <a:gd name="connsiteX2" fmla="*/ 258339 w 11145414"/>
              <a:gd name="connsiteY2" fmla="*/ 86067 h 2753067"/>
              <a:gd name="connsiteX3" fmla="*/ 210714 w 11145414"/>
              <a:gd name="connsiteY3" fmla="*/ 171792 h 2753067"/>
              <a:gd name="connsiteX4" fmla="*/ 124989 w 11145414"/>
              <a:gd name="connsiteY4" fmla="*/ 400392 h 2753067"/>
              <a:gd name="connsiteX5" fmla="*/ 77364 w 11145414"/>
              <a:gd name="connsiteY5" fmla="*/ 543267 h 2753067"/>
              <a:gd name="connsiteX6" fmla="*/ 29739 w 11145414"/>
              <a:gd name="connsiteY6" fmla="*/ 695667 h 2753067"/>
              <a:gd name="connsiteX7" fmla="*/ 10689 w 11145414"/>
              <a:gd name="connsiteY7" fmla="*/ 829017 h 2753067"/>
              <a:gd name="connsiteX8" fmla="*/ 10689 w 11145414"/>
              <a:gd name="connsiteY8" fmla="*/ 1305267 h 2753067"/>
              <a:gd name="connsiteX9" fmla="*/ 153564 w 11145414"/>
              <a:gd name="connsiteY9" fmla="*/ 1638642 h 2753067"/>
              <a:gd name="connsiteX10" fmla="*/ 286914 w 11145414"/>
              <a:gd name="connsiteY10" fmla="*/ 1810092 h 2753067"/>
              <a:gd name="connsiteX11" fmla="*/ 467889 w 11145414"/>
              <a:gd name="connsiteY11" fmla="*/ 1962492 h 2753067"/>
              <a:gd name="connsiteX12" fmla="*/ 1248939 w 11145414"/>
              <a:gd name="connsiteY12" fmla="*/ 2353017 h 2753067"/>
              <a:gd name="connsiteX13" fmla="*/ 2163339 w 11145414"/>
              <a:gd name="connsiteY13" fmla="*/ 2600667 h 2753067"/>
              <a:gd name="connsiteX14" fmla="*/ 3334914 w 11145414"/>
              <a:gd name="connsiteY14" fmla="*/ 2734017 h 2753067"/>
              <a:gd name="connsiteX15" fmla="*/ 3754014 w 11145414"/>
              <a:gd name="connsiteY15" fmla="*/ 2743542 h 2753067"/>
              <a:gd name="connsiteX16" fmla="*/ 4344564 w 11145414"/>
              <a:gd name="connsiteY16" fmla="*/ 2753067 h 2753067"/>
              <a:gd name="connsiteX17" fmla="*/ 5192289 w 11145414"/>
              <a:gd name="connsiteY17" fmla="*/ 2676867 h 2753067"/>
              <a:gd name="connsiteX18" fmla="*/ 5411364 w 11145414"/>
              <a:gd name="connsiteY18" fmla="*/ 2629242 h 2753067"/>
              <a:gd name="connsiteX19" fmla="*/ 5458989 w 11145414"/>
              <a:gd name="connsiteY19" fmla="*/ 2600667 h 2753067"/>
              <a:gd name="connsiteX20" fmla="*/ 5516139 w 11145414"/>
              <a:gd name="connsiteY20" fmla="*/ 2572092 h 2753067"/>
              <a:gd name="connsiteX21" fmla="*/ 5735214 w 11145414"/>
              <a:gd name="connsiteY21" fmla="*/ 2543517 h 2753067"/>
              <a:gd name="connsiteX22" fmla="*/ 5839989 w 11145414"/>
              <a:gd name="connsiteY22" fmla="*/ 2524467 h 2753067"/>
              <a:gd name="connsiteX23" fmla="*/ 6649614 w 11145414"/>
              <a:gd name="connsiteY23" fmla="*/ 2486367 h 2753067"/>
              <a:gd name="connsiteX24" fmla="*/ 7087764 w 11145414"/>
              <a:gd name="connsiteY24" fmla="*/ 2429217 h 2753067"/>
              <a:gd name="connsiteX25" fmla="*/ 7468764 w 11145414"/>
              <a:gd name="connsiteY25" fmla="*/ 2391117 h 2753067"/>
              <a:gd name="connsiteX26" fmla="*/ 7897389 w 11145414"/>
              <a:gd name="connsiteY26" fmla="*/ 2314917 h 2753067"/>
              <a:gd name="connsiteX27" fmla="*/ 8364114 w 11145414"/>
              <a:gd name="connsiteY27" fmla="*/ 2257767 h 2753067"/>
              <a:gd name="connsiteX28" fmla="*/ 8916564 w 11145414"/>
              <a:gd name="connsiteY28" fmla="*/ 2172042 h 2753067"/>
              <a:gd name="connsiteX29" fmla="*/ 10202439 w 11145414"/>
              <a:gd name="connsiteY29" fmla="*/ 1972017 h 2753067"/>
              <a:gd name="connsiteX30" fmla="*/ 10897764 w 11145414"/>
              <a:gd name="connsiteY30" fmla="*/ 1714842 h 2753067"/>
              <a:gd name="connsiteX31" fmla="*/ 11126364 w 11145414"/>
              <a:gd name="connsiteY31" fmla="*/ 1362417 h 2753067"/>
              <a:gd name="connsiteX32" fmla="*/ 11135889 w 11145414"/>
              <a:gd name="connsiteY32" fmla="*/ 1181442 h 2753067"/>
              <a:gd name="connsiteX33" fmla="*/ 11145414 w 11145414"/>
              <a:gd name="connsiteY33" fmla="*/ 1029042 h 2753067"/>
              <a:gd name="connsiteX34" fmla="*/ 11097789 w 11145414"/>
              <a:gd name="connsiteY34" fmla="*/ 714717 h 2753067"/>
              <a:gd name="connsiteX35" fmla="*/ 11031114 w 11145414"/>
              <a:gd name="connsiteY35" fmla="*/ 609942 h 2753067"/>
              <a:gd name="connsiteX36" fmla="*/ 10945389 w 11145414"/>
              <a:gd name="connsiteY36" fmla="*/ 495642 h 2753067"/>
              <a:gd name="connsiteX37" fmla="*/ 10707264 w 11145414"/>
              <a:gd name="connsiteY37" fmla="*/ 324192 h 2753067"/>
              <a:gd name="connsiteX38" fmla="*/ 10592964 w 11145414"/>
              <a:gd name="connsiteY38" fmla="*/ 276567 h 2753067"/>
              <a:gd name="connsiteX39" fmla="*/ 10459614 w 11145414"/>
              <a:gd name="connsiteY39" fmla="*/ 257517 h 2753067"/>
              <a:gd name="connsiteX40" fmla="*/ 10250064 w 11145414"/>
              <a:gd name="connsiteY40" fmla="*/ 219417 h 2753067"/>
              <a:gd name="connsiteX41" fmla="*/ 9507114 w 11145414"/>
              <a:gd name="connsiteY41" fmla="*/ 171792 h 2753067"/>
              <a:gd name="connsiteX42" fmla="*/ 9107064 w 11145414"/>
              <a:gd name="connsiteY42" fmla="*/ 162267 h 2753067"/>
              <a:gd name="connsiteX43" fmla="*/ 5792364 w 11145414"/>
              <a:gd name="connsiteY43" fmla="*/ 133692 h 2753067"/>
              <a:gd name="connsiteX44" fmla="*/ 5192289 w 11145414"/>
              <a:gd name="connsiteY44" fmla="*/ 114642 h 2753067"/>
              <a:gd name="connsiteX45" fmla="*/ 2477664 w 11145414"/>
              <a:gd name="connsiteY45" fmla="*/ 86067 h 2753067"/>
              <a:gd name="connsiteX46" fmla="*/ 2077614 w 11145414"/>
              <a:gd name="connsiteY46" fmla="*/ 57492 h 2753067"/>
              <a:gd name="connsiteX47" fmla="*/ 1325139 w 11145414"/>
              <a:gd name="connsiteY47" fmla="*/ 38442 h 2753067"/>
              <a:gd name="connsiteX48" fmla="*/ 934614 w 11145414"/>
              <a:gd name="connsiteY48" fmla="*/ 19392 h 2753067"/>
              <a:gd name="connsiteX49" fmla="*/ 696489 w 11145414"/>
              <a:gd name="connsiteY49" fmla="*/ 9867 h 2753067"/>
              <a:gd name="connsiteX50" fmla="*/ 620289 w 11145414"/>
              <a:gd name="connsiteY50" fmla="*/ 342 h 2753067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236 h 2752961"/>
              <a:gd name="connsiteX1" fmla="*/ 258339 w 11145414"/>
              <a:gd name="connsiteY1" fmla="*/ 85961 h 2752961"/>
              <a:gd name="connsiteX2" fmla="*/ 210714 w 11145414"/>
              <a:gd name="connsiteY2" fmla="*/ 171686 h 2752961"/>
              <a:gd name="connsiteX3" fmla="*/ 124989 w 11145414"/>
              <a:gd name="connsiteY3" fmla="*/ 400286 h 2752961"/>
              <a:gd name="connsiteX4" fmla="*/ 77364 w 11145414"/>
              <a:gd name="connsiteY4" fmla="*/ 543161 h 2752961"/>
              <a:gd name="connsiteX5" fmla="*/ 29739 w 11145414"/>
              <a:gd name="connsiteY5" fmla="*/ 695561 h 2752961"/>
              <a:gd name="connsiteX6" fmla="*/ 10689 w 11145414"/>
              <a:gd name="connsiteY6" fmla="*/ 828911 h 2752961"/>
              <a:gd name="connsiteX7" fmla="*/ 10689 w 11145414"/>
              <a:gd name="connsiteY7" fmla="*/ 1305161 h 2752961"/>
              <a:gd name="connsiteX8" fmla="*/ 153564 w 11145414"/>
              <a:gd name="connsiteY8" fmla="*/ 1638536 h 2752961"/>
              <a:gd name="connsiteX9" fmla="*/ 286914 w 11145414"/>
              <a:gd name="connsiteY9" fmla="*/ 1809986 h 2752961"/>
              <a:gd name="connsiteX10" fmla="*/ 467889 w 11145414"/>
              <a:gd name="connsiteY10" fmla="*/ 1962386 h 2752961"/>
              <a:gd name="connsiteX11" fmla="*/ 1248939 w 11145414"/>
              <a:gd name="connsiteY11" fmla="*/ 2352911 h 2752961"/>
              <a:gd name="connsiteX12" fmla="*/ 2163339 w 11145414"/>
              <a:gd name="connsiteY12" fmla="*/ 2600561 h 2752961"/>
              <a:gd name="connsiteX13" fmla="*/ 3334914 w 11145414"/>
              <a:gd name="connsiteY13" fmla="*/ 2733911 h 2752961"/>
              <a:gd name="connsiteX14" fmla="*/ 3754014 w 11145414"/>
              <a:gd name="connsiteY14" fmla="*/ 2743436 h 2752961"/>
              <a:gd name="connsiteX15" fmla="*/ 4344564 w 11145414"/>
              <a:gd name="connsiteY15" fmla="*/ 2752961 h 2752961"/>
              <a:gd name="connsiteX16" fmla="*/ 5192289 w 11145414"/>
              <a:gd name="connsiteY16" fmla="*/ 2676761 h 2752961"/>
              <a:gd name="connsiteX17" fmla="*/ 5411364 w 11145414"/>
              <a:gd name="connsiteY17" fmla="*/ 2629136 h 2752961"/>
              <a:gd name="connsiteX18" fmla="*/ 5458989 w 11145414"/>
              <a:gd name="connsiteY18" fmla="*/ 2600561 h 2752961"/>
              <a:gd name="connsiteX19" fmla="*/ 5516139 w 11145414"/>
              <a:gd name="connsiteY19" fmla="*/ 2571986 h 2752961"/>
              <a:gd name="connsiteX20" fmla="*/ 5735214 w 11145414"/>
              <a:gd name="connsiteY20" fmla="*/ 2543411 h 2752961"/>
              <a:gd name="connsiteX21" fmla="*/ 5839989 w 11145414"/>
              <a:gd name="connsiteY21" fmla="*/ 2524361 h 2752961"/>
              <a:gd name="connsiteX22" fmla="*/ 6649614 w 11145414"/>
              <a:gd name="connsiteY22" fmla="*/ 2486261 h 2752961"/>
              <a:gd name="connsiteX23" fmla="*/ 7087764 w 11145414"/>
              <a:gd name="connsiteY23" fmla="*/ 2429111 h 2752961"/>
              <a:gd name="connsiteX24" fmla="*/ 7468764 w 11145414"/>
              <a:gd name="connsiteY24" fmla="*/ 2391011 h 2752961"/>
              <a:gd name="connsiteX25" fmla="*/ 7897389 w 11145414"/>
              <a:gd name="connsiteY25" fmla="*/ 2314811 h 2752961"/>
              <a:gd name="connsiteX26" fmla="*/ 8364114 w 11145414"/>
              <a:gd name="connsiteY26" fmla="*/ 2257661 h 2752961"/>
              <a:gd name="connsiteX27" fmla="*/ 8916564 w 11145414"/>
              <a:gd name="connsiteY27" fmla="*/ 2171936 h 2752961"/>
              <a:gd name="connsiteX28" fmla="*/ 10202439 w 11145414"/>
              <a:gd name="connsiteY28" fmla="*/ 1971911 h 2752961"/>
              <a:gd name="connsiteX29" fmla="*/ 10897764 w 11145414"/>
              <a:gd name="connsiteY29" fmla="*/ 1714736 h 2752961"/>
              <a:gd name="connsiteX30" fmla="*/ 11126364 w 11145414"/>
              <a:gd name="connsiteY30" fmla="*/ 1362311 h 2752961"/>
              <a:gd name="connsiteX31" fmla="*/ 11135889 w 11145414"/>
              <a:gd name="connsiteY31" fmla="*/ 1181336 h 2752961"/>
              <a:gd name="connsiteX32" fmla="*/ 11145414 w 11145414"/>
              <a:gd name="connsiteY32" fmla="*/ 1028936 h 2752961"/>
              <a:gd name="connsiteX33" fmla="*/ 11097789 w 11145414"/>
              <a:gd name="connsiteY33" fmla="*/ 714611 h 2752961"/>
              <a:gd name="connsiteX34" fmla="*/ 11031114 w 11145414"/>
              <a:gd name="connsiteY34" fmla="*/ 609836 h 2752961"/>
              <a:gd name="connsiteX35" fmla="*/ 10945389 w 11145414"/>
              <a:gd name="connsiteY35" fmla="*/ 495536 h 2752961"/>
              <a:gd name="connsiteX36" fmla="*/ 10707264 w 11145414"/>
              <a:gd name="connsiteY36" fmla="*/ 324086 h 2752961"/>
              <a:gd name="connsiteX37" fmla="*/ 10592964 w 11145414"/>
              <a:gd name="connsiteY37" fmla="*/ 276461 h 2752961"/>
              <a:gd name="connsiteX38" fmla="*/ 10459614 w 11145414"/>
              <a:gd name="connsiteY38" fmla="*/ 257411 h 2752961"/>
              <a:gd name="connsiteX39" fmla="*/ 10250064 w 11145414"/>
              <a:gd name="connsiteY39" fmla="*/ 219311 h 2752961"/>
              <a:gd name="connsiteX40" fmla="*/ 9507114 w 11145414"/>
              <a:gd name="connsiteY40" fmla="*/ 171686 h 2752961"/>
              <a:gd name="connsiteX41" fmla="*/ 9107064 w 11145414"/>
              <a:gd name="connsiteY41" fmla="*/ 162161 h 2752961"/>
              <a:gd name="connsiteX42" fmla="*/ 5792364 w 11145414"/>
              <a:gd name="connsiteY42" fmla="*/ 133586 h 2752961"/>
              <a:gd name="connsiteX43" fmla="*/ 5192289 w 11145414"/>
              <a:gd name="connsiteY43" fmla="*/ 114536 h 2752961"/>
              <a:gd name="connsiteX44" fmla="*/ 2477664 w 11145414"/>
              <a:gd name="connsiteY44" fmla="*/ 85961 h 2752961"/>
              <a:gd name="connsiteX45" fmla="*/ 2077614 w 11145414"/>
              <a:gd name="connsiteY45" fmla="*/ 57386 h 2752961"/>
              <a:gd name="connsiteX46" fmla="*/ 1325139 w 11145414"/>
              <a:gd name="connsiteY46" fmla="*/ 38336 h 2752961"/>
              <a:gd name="connsiteX47" fmla="*/ 934614 w 11145414"/>
              <a:gd name="connsiteY47" fmla="*/ 19286 h 2752961"/>
              <a:gd name="connsiteX48" fmla="*/ 696489 w 11145414"/>
              <a:gd name="connsiteY48" fmla="*/ 9761 h 2752961"/>
              <a:gd name="connsiteX49" fmla="*/ 620289 w 11145414"/>
              <a:gd name="connsiteY49" fmla="*/ 236 h 2752961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611236 w 11145414"/>
              <a:gd name="connsiteY0" fmla="*/ 28302 h 2743407"/>
              <a:gd name="connsiteX1" fmla="*/ 210714 w 11145414"/>
              <a:gd name="connsiteY1" fmla="*/ 162132 h 2743407"/>
              <a:gd name="connsiteX2" fmla="*/ 124989 w 11145414"/>
              <a:gd name="connsiteY2" fmla="*/ 390732 h 2743407"/>
              <a:gd name="connsiteX3" fmla="*/ 77364 w 11145414"/>
              <a:gd name="connsiteY3" fmla="*/ 533607 h 2743407"/>
              <a:gd name="connsiteX4" fmla="*/ 29739 w 11145414"/>
              <a:gd name="connsiteY4" fmla="*/ 686007 h 2743407"/>
              <a:gd name="connsiteX5" fmla="*/ 10689 w 11145414"/>
              <a:gd name="connsiteY5" fmla="*/ 819357 h 2743407"/>
              <a:gd name="connsiteX6" fmla="*/ 10689 w 11145414"/>
              <a:gd name="connsiteY6" fmla="*/ 1295607 h 2743407"/>
              <a:gd name="connsiteX7" fmla="*/ 153564 w 11145414"/>
              <a:gd name="connsiteY7" fmla="*/ 1628982 h 2743407"/>
              <a:gd name="connsiteX8" fmla="*/ 286914 w 11145414"/>
              <a:gd name="connsiteY8" fmla="*/ 1800432 h 2743407"/>
              <a:gd name="connsiteX9" fmla="*/ 467889 w 11145414"/>
              <a:gd name="connsiteY9" fmla="*/ 1952832 h 2743407"/>
              <a:gd name="connsiteX10" fmla="*/ 1248939 w 11145414"/>
              <a:gd name="connsiteY10" fmla="*/ 2343357 h 2743407"/>
              <a:gd name="connsiteX11" fmla="*/ 2163339 w 11145414"/>
              <a:gd name="connsiteY11" fmla="*/ 2591007 h 2743407"/>
              <a:gd name="connsiteX12" fmla="*/ 3334914 w 11145414"/>
              <a:gd name="connsiteY12" fmla="*/ 2724357 h 2743407"/>
              <a:gd name="connsiteX13" fmla="*/ 3754014 w 11145414"/>
              <a:gd name="connsiteY13" fmla="*/ 2733882 h 2743407"/>
              <a:gd name="connsiteX14" fmla="*/ 4344564 w 11145414"/>
              <a:gd name="connsiteY14" fmla="*/ 2743407 h 2743407"/>
              <a:gd name="connsiteX15" fmla="*/ 5192289 w 11145414"/>
              <a:gd name="connsiteY15" fmla="*/ 2667207 h 2743407"/>
              <a:gd name="connsiteX16" fmla="*/ 5411364 w 11145414"/>
              <a:gd name="connsiteY16" fmla="*/ 2619582 h 2743407"/>
              <a:gd name="connsiteX17" fmla="*/ 5458989 w 11145414"/>
              <a:gd name="connsiteY17" fmla="*/ 2591007 h 2743407"/>
              <a:gd name="connsiteX18" fmla="*/ 5516139 w 11145414"/>
              <a:gd name="connsiteY18" fmla="*/ 2562432 h 2743407"/>
              <a:gd name="connsiteX19" fmla="*/ 5735214 w 11145414"/>
              <a:gd name="connsiteY19" fmla="*/ 2533857 h 2743407"/>
              <a:gd name="connsiteX20" fmla="*/ 5839989 w 11145414"/>
              <a:gd name="connsiteY20" fmla="*/ 2514807 h 2743407"/>
              <a:gd name="connsiteX21" fmla="*/ 6649614 w 11145414"/>
              <a:gd name="connsiteY21" fmla="*/ 2476707 h 2743407"/>
              <a:gd name="connsiteX22" fmla="*/ 7087764 w 11145414"/>
              <a:gd name="connsiteY22" fmla="*/ 2419557 h 2743407"/>
              <a:gd name="connsiteX23" fmla="*/ 7468764 w 11145414"/>
              <a:gd name="connsiteY23" fmla="*/ 2381457 h 2743407"/>
              <a:gd name="connsiteX24" fmla="*/ 7897389 w 11145414"/>
              <a:gd name="connsiteY24" fmla="*/ 2305257 h 2743407"/>
              <a:gd name="connsiteX25" fmla="*/ 8364114 w 11145414"/>
              <a:gd name="connsiteY25" fmla="*/ 2248107 h 2743407"/>
              <a:gd name="connsiteX26" fmla="*/ 8916564 w 11145414"/>
              <a:gd name="connsiteY26" fmla="*/ 2162382 h 2743407"/>
              <a:gd name="connsiteX27" fmla="*/ 10202439 w 11145414"/>
              <a:gd name="connsiteY27" fmla="*/ 1962357 h 2743407"/>
              <a:gd name="connsiteX28" fmla="*/ 10897764 w 11145414"/>
              <a:gd name="connsiteY28" fmla="*/ 1705182 h 2743407"/>
              <a:gd name="connsiteX29" fmla="*/ 11126364 w 11145414"/>
              <a:gd name="connsiteY29" fmla="*/ 1352757 h 2743407"/>
              <a:gd name="connsiteX30" fmla="*/ 11135889 w 11145414"/>
              <a:gd name="connsiteY30" fmla="*/ 1171782 h 2743407"/>
              <a:gd name="connsiteX31" fmla="*/ 11145414 w 11145414"/>
              <a:gd name="connsiteY31" fmla="*/ 1019382 h 2743407"/>
              <a:gd name="connsiteX32" fmla="*/ 11097789 w 11145414"/>
              <a:gd name="connsiteY32" fmla="*/ 705057 h 2743407"/>
              <a:gd name="connsiteX33" fmla="*/ 11031114 w 11145414"/>
              <a:gd name="connsiteY33" fmla="*/ 600282 h 2743407"/>
              <a:gd name="connsiteX34" fmla="*/ 10945389 w 11145414"/>
              <a:gd name="connsiteY34" fmla="*/ 485982 h 2743407"/>
              <a:gd name="connsiteX35" fmla="*/ 10707264 w 11145414"/>
              <a:gd name="connsiteY35" fmla="*/ 314532 h 2743407"/>
              <a:gd name="connsiteX36" fmla="*/ 10592964 w 11145414"/>
              <a:gd name="connsiteY36" fmla="*/ 266907 h 2743407"/>
              <a:gd name="connsiteX37" fmla="*/ 10459614 w 11145414"/>
              <a:gd name="connsiteY37" fmla="*/ 247857 h 2743407"/>
              <a:gd name="connsiteX38" fmla="*/ 10250064 w 11145414"/>
              <a:gd name="connsiteY38" fmla="*/ 209757 h 2743407"/>
              <a:gd name="connsiteX39" fmla="*/ 9507114 w 11145414"/>
              <a:gd name="connsiteY39" fmla="*/ 162132 h 2743407"/>
              <a:gd name="connsiteX40" fmla="*/ 9107064 w 11145414"/>
              <a:gd name="connsiteY40" fmla="*/ 152607 h 2743407"/>
              <a:gd name="connsiteX41" fmla="*/ 5792364 w 11145414"/>
              <a:gd name="connsiteY41" fmla="*/ 124032 h 2743407"/>
              <a:gd name="connsiteX42" fmla="*/ 5192289 w 11145414"/>
              <a:gd name="connsiteY42" fmla="*/ 104982 h 2743407"/>
              <a:gd name="connsiteX43" fmla="*/ 2477664 w 11145414"/>
              <a:gd name="connsiteY43" fmla="*/ 76407 h 2743407"/>
              <a:gd name="connsiteX44" fmla="*/ 2077614 w 11145414"/>
              <a:gd name="connsiteY44" fmla="*/ 47832 h 2743407"/>
              <a:gd name="connsiteX45" fmla="*/ 1325139 w 11145414"/>
              <a:gd name="connsiteY45" fmla="*/ 28782 h 2743407"/>
              <a:gd name="connsiteX46" fmla="*/ 934614 w 11145414"/>
              <a:gd name="connsiteY46" fmla="*/ 9732 h 2743407"/>
              <a:gd name="connsiteX47" fmla="*/ 696489 w 11145414"/>
              <a:gd name="connsiteY47" fmla="*/ 207 h 2743407"/>
              <a:gd name="connsiteX48" fmla="*/ 611236 w 11145414"/>
              <a:gd name="connsiteY48" fmla="*/ 28302 h 2743407"/>
              <a:gd name="connsiteX0" fmla="*/ 696489 w 11145414"/>
              <a:gd name="connsiteY0" fmla="*/ 0 h 2743200"/>
              <a:gd name="connsiteX1" fmla="*/ 210714 w 11145414"/>
              <a:gd name="connsiteY1" fmla="*/ 161925 h 2743200"/>
              <a:gd name="connsiteX2" fmla="*/ 124989 w 11145414"/>
              <a:gd name="connsiteY2" fmla="*/ 390525 h 2743200"/>
              <a:gd name="connsiteX3" fmla="*/ 77364 w 11145414"/>
              <a:gd name="connsiteY3" fmla="*/ 533400 h 2743200"/>
              <a:gd name="connsiteX4" fmla="*/ 29739 w 11145414"/>
              <a:gd name="connsiteY4" fmla="*/ 685800 h 2743200"/>
              <a:gd name="connsiteX5" fmla="*/ 10689 w 11145414"/>
              <a:gd name="connsiteY5" fmla="*/ 819150 h 2743200"/>
              <a:gd name="connsiteX6" fmla="*/ 10689 w 11145414"/>
              <a:gd name="connsiteY6" fmla="*/ 1295400 h 2743200"/>
              <a:gd name="connsiteX7" fmla="*/ 153564 w 11145414"/>
              <a:gd name="connsiteY7" fmla="*/ 1628775 h 2743200"/>
              <a:gd name="connsiteX8" fmla="*/ 286914 w 11145414"/>
              <a:gd name="connsiteY8" fmla="*/ 1800225 h 2743200"/>
              <a:gd name="connsiteX9" fmla="*/ 467889 w 11145414"/>
              <a:gd name="connsiteY9" fmla="*/ 1952625 h 2743200"/>
              <a:gd name="connsiteX10" fmla="*/ 1248939 w 11145414"/>
              <a:gd name="connsiteY10" fmla="*/ 2343150 h 2743200"/>
              <a:gd name="connsiteX11" fmla="*/ 2163339 w 11145414"/>
              <a:gd name="connsiteY11" fmla="*/ 2590800 h 2743200"/>
              <a:gd name="connsiteX12" fmla="*/ 3334914 w 11145414"/>
              <a:gd name="connsiteY12" fmla="*/ 2724150 h 2743200"/>
              <a:gd name="connsiteX13" fmla="*/ 3754014 w 11145414"/>
              <a:gd name="connsiteY13" fmla="*/ 2733675 h 2743200"/>
              <a:gd name="connsiteX14" fmla="*/ 4344564 w 11145414"/>
              <a:gd name="connsiteY14" fmla="*/ 2743200 h 2743200"/>
              <a:gd name="connsiteX15" fmla="*/ 5192289 w 11145414"/>
              <a:gd name="connsiteY15" fmla="*/ 2667000 h 2743200"/>
              <a:gd name="connsiteX16" fmla="*/ 5411364 w 11145414"/>
              <a:gd name="connsiteY16" fmla="*/ 2619375 h 2743200"/>
              <a:gd name="connsiteX17" fmla="*/ 5458989 w 11145414"/>
              <a:gd name="connsiteY17" fmla="*/ 2590800 h 2743200"/>
              <a:gd name="connsiteX18" fmla="*/ 5516139 w 11145414"/>
              <a:gd name="connsiteY18" fmla="*/ 2562225 h 2743200"/>
              <a:gd name="connsiteX19" fmla="*/ 5735214 w 11145414"/>
              <a:gd name="connsiteY19" fmla="*/ 2533650 h 2743200"/>
              <a:gd name="connsiteX20" fmla="*/ 5839989 w 11145414"/>
              <a:gd name="connsiteY20" fmla="*/ 2514600 h 2743200"/>
              <a:gd name="connsiteX21" fmla="*/ 6649614 w 11145414"/>
              <a:gd name="connsiteY21" fmla="*/ 2476500 h 2743200"/>
              <a:gd name="connsiteX22" fmla="*/ 7087764 w 11145414"/>
              <a:gd name="connsiteY22" fmla="*/ 2419350 h 2743200"/>
              <a:gd name="connsiteX23" fmla="*/ 7468764 w 11145414"/>
              <a:gd name="connsiteY23" fmla="*/ 2381250 h 2743200"/>
              <a:gd name="connsiteX24" fmla="*/ 7897389 w 11145414"/>
              <a:gd name="connsiteY24" fmla="*/ 2305050 h 2743200"/>
              <a:gd name="connsiteX25" fmla="*/ 8364114 w 11145414"/>
              <a:gd name="connsiteY25" fmla="*/ 2247900 h 2743200"/>
              <a:gd name="connsiteX26" fmla="*/ 8916564 w 11145414"/>
              <a:gd name="connsiteY26" fmla="*/ 2162175 h 2743200"/>
              <a:gd name="connsiteX27" fmla="*/ 10202439 w 11145414"/>
              <a:gd name="connsiteY27" fmla="*/ 1962150 h 2743200"/>
              <a:gd name="connsiteX28" fmla="*/ 10897764 w 11145414"/>
              <a:gd name="connsiteY28" fmla="*/ 1704975 h 2743200"/>
              <a:gd name="connsiteX29" fmla="*/ 11126364 w 11145414"/>
              <a:gd name="connsiteY29" fmla="*/ 1352550 h 2743200"/>
              <a:gd name="connsiteX30" fmla="*/ 11135889 w 11145414"/>
              <a:gd name="connsiteY30" fmla="*/ 1171575 h 2743200"/>
              <a:gd name="connsiteX31" fmla="*/ 11145414 w 11145414"/>
              <a:gd name="connsiteY31" fmla="*/ 1019175 h 2743200"/>
              <a:gd name="connsiteX32" fmla="*/ 11097789 w 11145414"/>
              <a:gd name="connsiteY32" fmla="*/ 704850 h 2743200"/>
              <a:gd name="connsiteX33" fmla="*/ 11031114 w 11145414"/>
              <a:gd name="connsiteY33" fmla="*/ 600075 h 2743200"/>
              <a:gd name="connsiteX34" fmla="*/ 10945389 w 11145414"/>
              <a:gd name="connsiteY34" fmla="*/ 485775 h 2743200"/>
              <a:gd name="connsiteX35" fmla="*/ 10707264 w 11145414"/>
              <a:gd name="connsiteY35" fmla="*/ 314325 h 2743200"/>
              <a:gd name="connsiteX36" fmla="*/ 10592964 w 11145414"/>
              <a:gd name="connsiteY36" fmla="*/ 266700 h 2743200"/>
              <a:gd name="connsiteX37" fmla="*/ 10459614 w 11145414"/>
              <a:gd name="connsiteY37" fmla="*/ 247650 h 2743200"/>
              <a:gd name="connsiteX38" fmla="*/ 10250064 w 11145414"/>
              <a:gd name="connsiteY38" fmla="*/ 209550 h 2743200"/>
              <a:gd name="connsiteX39" fmla="*/ 9507114 w 11145414"/>
              <a:gd name="connsiteY39" fmla="*/ 161925 h 2743200"/>
              <a:gd name="connsiteX40" fmla="*/ 9107064 w 11145414"/>
              <a:gd name="connsiteY40" fmla="*/ 152400 h 2743200"/>
              <a:gd name="connsiteX41" fmla="*/ 5792364 w 11145414"/>
              <a:gd name="connsiteY41" fmla="*/ 123825 h 2743200"/>
              <a:gd name="connsiteX42" fmla="*/ 5192289 w 11145414"/>
              <a:gd name="connsiteY42" fmla="*/ 104775 h 2743200"/>
              <a:gd name="connsiteX43" fmla="*/ 2477664 w 11145414"/>
              <a:gd name="connsiteY43" fmla="*/ 76200 h 2743200"/>
              <a:gd name="connsiteX44" fmla="*/ 2077614 w 11145414"/>
              <a:gd name="connsiteY44" fmla="*/ 47625 h 2743200"/>
              <a:gd name="connsiteX45" fmla="*/ 1325139 w 11145414"/>
              <a:gd name="connsiteY45" fmla="*/ 28575 h 2743200"/>
              <a:gd name="connsiteX46" fmla="*/ 934614 w 11145414"/>
              <a:gd name="connsiteY46" fmla="*/ 9525 h 2743200"/>
              <a:gd name="connsiteX47" fmla="*/ 696489 w 11145414"/>
              <a:gd name="connsiteY47" fmla="*/ 0 h 2743200"/>
              <a:gd name="connsiteX0" fmla="*/ 696489 w 11145414"/>
              <a:gd name="connsiteY0" fmla="*/ 0 h 2743200"/>
              <a:gd name="connsiteX1" fmla="*/ 124989 w 11145414"/>
              <a:gd name="connsiteY1" fmla="*/ 39052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24577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27324 h 2742310"/>
              <a:gd name="connsiteX1" fmla="*/ 224577 w 11145414"/>
              <a:gd name="connsiteY1" fmla="*/ 210941 h 2742310"/>
              <a:gd name="connsiteX2" fmla="*/ 77364 w 11145414"/>
              <a:gd name="connsiteY2" fmla="*/ 532510 h 2742310"/>
              <a:gd name="connsiteX3" fmla="*/ 29739 w 11145414"/>
              <a:gd name="connsiteY3" fmla="*/ 684910 h 2742310"/>
              <a:gd name="connsiteX4" fmla="*/ 10689 w 11145414"/>
              <a:gd name="connsiteY4" fmla="*/ 818260 h 2742310"/>
              <a:gd name="connsiteX5" fmla="*/ 10689 w 11145414"/>
              <a:gd name="connsiteY5" fmla="*/ 1294510 h 2742310"/>
              <a:gd name="connsiteX6" fmla="*/ 153564 w 11145414"/>
              <a:gd name="connsiteY6" fmla="*/ 1627885 h 2742310"/>
              <a:gd name="connsiteX7" fmla="*/ 286914 w 11145414"/>
              <a:gd name="connsiteY7" fmla="*/ 1799335 h 2742310"/>
              <a:gd name="connsiteX8" fmla="*/ 467889 w 11145414"/>
              <a:gd name="connsiteY8" fmla="*/ 1951735 h 2742310"/>
              <a:gd name="connsiteX9" fmla="*/ 1248939 w 11145414"/>
              <a:gd name="connsiteY9" fmla="*/ 2342260 h 2742310"/>
              <a:gd name="connsiteX10" fmla="*/ 2163339 w 11145414"/>
              <a:gd name="connsiteY10" fmla="*/ 2589910 h 2742310"/>
              <a:gd name="connsiteX11" fmla="*/ 3334914 w 11145414"/>
              <a:gd name="connsiteY11" fmla="*/ 2723260 h 2742310"/>
              <a:gd name="connsiteX12" fmla="*/ 3754014 w 11145414"/>
              <a:gd name="connsiteY12" fmla="*/ 2732785 h 2742310"/>
              <a:gd name="connsiteX13" fmla="*/ 4344564 w 11145414"/>
              <a:gd name="connsiteY13" fmla="*/ 2742310 h 2742310"/>
              <a:gd name="connsiteX14" fmla="*/ 5192289 w 11145414"/>
              <a:gd name="connsiteY14" fmla="*/ 2666110 h 2742310"/>
              <a:gd name="connsiteX15" fmla="*/ 5411364 w 11145414"/>
              <a:gd name="connsiteY15" fmla="*/ 2618485 h 2742310"/>
              <a:gd name="connsiteX16" fmla="*/ 5458989 w 11145414"/>
              <a:gd name="connsiteY16" fmla="*/ 2589910 h 2742310"/>
              <a:gd name="connsiteX17" fmla="*/ 5516139 w 11145414"/>
              <a:gd name="connsiteY17" fmla="*/ 2561335 h 2742310"/>
              <a:gd name="connsiteX18" fmla="*/ 5735214 w 11145414"/>
              <a:gd name="connsiteY18" fmla="*/ 2532760 h 2742310"/>
              <a:gd name="connsiteX19" fmla="*/ 5839989 w 11145414"/>
              <a:gd name="connsiteY19" fmla="*/ 2513710 h 2742310"/>
              <a:gd name="connsiteX20" fmla="*/ 6649614 w 11145414"/>
              <a:gd name="connsiteY20" fmla="*/ 2475610 h 2742310"/>
              <a:gd name="connsiteX21" fmla="*/ 7087764 w 11145414"/>
              <a:gd name="connsiteY21" fmla="*/ 2418460 h 2742310"/>
              <a:gd name="connsiteX22" fmla="*/ 7468764 w 11145414"/>
              <a:gd name="connsiteY22" fmla="*/ 2380360 h 2742310"/>
              <a:gd name="connsiteX23" fmla="*/ 7897389 w 11145414"/>
              <a:gd name="connsiteY23" fmla="*/ 2304160 h 2742310"/>
              <a:gd name="connsiteX24" fmla="*/ 8364114 w 11145414"/>
              <a:gd name="connsiteY24" fmla="*/ 2247010 h 2742310"/>
              <a:gd name="connsiteX25" fmla="*/ 8916564 w 11145414"/>
              <a:gd name="connsiteY25" fmla="*/ 2161285 h 2742310"/>
              <a:gd name="connsiteX26" fmla="*/ 10202439 w 11145414"/>
              <a:gd name="connsiteY26" fmla="*/ 1961260 h 2742310"/>
              <a:gd name="connsiteX27" fmla="*/ 10897764 w 11145414"/>
              <a:gd name="connsiteY27" fmla="*/ 1704085 h 2742310"/>
              <a:gd name="connsiteX28" fmla="*/ 11126364 w 11145414"/>
              <a:gd name="connsiteY28" fmla="*/ 1351660 h 2742310"/>
              <a:gd name="connsiteX29" fmla="*/ 11135889 w 11145414"/>
              <a:gd name="connsiteY29" fmla="*/ 1170685 h 2742310"/>
              <a:gd name="connsiteX30" fmla="*/ 11145414 w 11145414"/>
              <a:gd name="connsiteY30" fmla="*/ 1018285 h 2742310"/>
              <a:gd name="connsiteX31" fmla="*/ 11097789 w 11145414"/>
              <a:gd name="connsiteY31" fmla="*/ 703960 h 2742310"/>
              <a:gd name="connsiteX32" fmla="*/ 11031114 w 11145414"/>
              <a:gd name="connsiteY32" fmla="*/ 599185 h 2742310"/>
              <a:gd name="connsiteX33" fmla="*/ 10945389 w 11145414"/>
              <a:gd name="connsiteY33" fmla="*/ 484885 h 2742310"/>
              <a:gd name="connsiteX34" fmla="*/ 10707264 w 11145414"/>
              <a:gd name="connsiteY34" fmla="*/ 313435 h 2742310"/>
              <a:gd name="connsiteX35" fmla="*/ 10592964 w 11145414"/>
              <a:gd name="connsiteY35" fmla="*/ 265810 h 2742310"/>
              <a:gd name="connsiteX36" fmla="*/ 10459614 w 11145414"/>
              <a:gd name="connsiteY36" fmla="*/ 246760 h 2742310"/>
              <a:gd name="connsiteX37" fmla="*/ 10250064 w 11145414"/>
              <a:gd name="connsiteY37" fmla="*/ 208660 h 2742310"/>
              <a:gd name="connsiteX38" fmla="*/ 9507114 w 11145414"/>
              <a:gd name="connsiteY38" fmla="*/ 161035 h 2742310"/>
              <a:gd name="connsiteX39" fmla="*/ 9107064 w 11145414"/>
              <a:gd name="connsiteY39" fmla="*/ 151510 h 2742310"/>
              <a:gd name="connsiteX40" fmla="*/ 5792364 w 11145414"/>
              <a:gd name="connsiteY40" fmla="*/ 122935 h 2742310"/>
              <a:gd name="connsiteX41" fmla="*/ 5192289 w 11145414"/>
              <a:gd name="connsiteY41" fmla="*/ 103885 h 2742310"/>
              <a:gd name="connsiteX42" fmla="*/ 2477664 w 11145414"/>
              <a:gd name="connsiteY42" fmla="*/ 75310 h 2742310"/>
              <a:gd name="connsiteX43" fmla="*/ 2077614 w 11145414"/>
              <a:gd name="connsiteY43" fmla="*/ 46735 h 2742310"/>
              <a:gd name="connsiteX44" fmla="*/ 1325139 w 11145414"/>
              <a:gd name="connsiteY44" fmla="*/ 27685 h 2742310"/>
              <a:gd name="connsiteX45" fmla="*/ 934614 w 11145414"/>
              <a:gd name="connsiteY45" fmla="*/ 8635 h 2742310"/>
              <a:gd name="connsiteX46" fmla="*/ 587848 w 11145414"/>
              <a:gd name="connsiteY46" fmla="*/ 27324 h 2742310"/>
              <a:gd name="connsiteX0" fmla="*/ 524473 w 11145414"/>
              <a:gd name="connsiteY0" fmla="*/ 23387 h 2747778"/>
              <a:gd name="connsiteX1" fmla="*/ 224577 w 11145414"/>
              <a:gd name="connsiteY1" fmla="*/ 216409 h 2747778"/>
              <a:gd name="connsiteX2" fmla="*/ 77364 w 11145414"/>
              <a:gd name="connsiteY2" fmla="*/ 537978 h 2747778"/>
              <a:gd name="connsiteX3" fmla="*/ 29739 w 11145414"/>
              <a:gd name="connsiteY3" fmla="*/ 690378 h 2747778"/>
              <a:gd name="connsiteX4" fmla="*/ 10689 w 11145414"/>
              <a:gd name="connsiteY4" fmla="*/ 823728 h 2747778"/>
              <a:gd name="connsiteX5" fmla="*/ 10689 w 11145414"/>
              <a:gd name="connsiteY5" fmla="*/ 1299978 h 2747778"/>
              <a:gd name="connsiteX6" fmla="*/ 153564 w 11145414"/>
              <a:gd name="connsiteY6" fmla="*/ 1633353 h 2747778"/>
              <a:gd name="connsiteX7" fmla="*/ 286914 w 11145414"/>
              <a:gd name="connsiteY7" fmla="*/ 1804803 h 2747778"/>
              <a:gd name="connsiteX8" fmla="*/ 467889 w 11145414"/>
              <a:gd name="connsiteY8" fmla="*/ 1957203 h 2747778"/>
              <a:gd name="connsiteX9" fmla="*/ 1248939 w 11145414"/>
              <a:gd name="connsiteY9" fmla="*/ 2347728 h 2747778"/>
              <a:gd name="connsiteX10" fmla="*/ 2163339 w 11145414"/>
              <a:gd name="connsiteY10" fmla="*/ 2595378 h 2747778"/>
              <a:gd name="connsiteX11" fmla="*/ 3334914 w 11145414"/>
              <a:gd name="connsiteY11" fmla="*/ 2728728 h 2747778"/>
              <a:gd name="connsiteX12" fmla="*/ 3754014 w 11145414"/>
              <a:gd name="connsiteY12" fmla="*/ 2738253 h 2747778"/>
              <a:gd name="connsiteX13" fmla="*/ 4344564 w 11145414"/>
              <a:gd name="connsiteY13" fmla="*/ 2747778 h 2747778"/>
              <a:gd name="connsiteX14" fmla="*/ 5192289 w 11145414"/>
              <a:gd name="connsiteY14" fmla="*/ 2671578 h 2747778"/>
              <a:gd name="connsiteX15" fmla="*/ 5411364 w 11145414"/>
              <a:gd name="connsiteY15" fmla="*/ 2623953 h 2747778"/>
              <a:gd name="connsiteX16" fmla="*/ 5458989 w 11145414"/>
              <a:gd name="connsiteY16" fmla="*/ 2595378 h 2747778"/>
              <a:gd name="connsiteX17" fmla="*/ 5516139 w 11145414"/>
              <a:gd name="connsiteY17" fmla="*/ 2566803 h 2747778"/>
              <a:gd name="connsiteX18" fmla="*/ 5735214 w 11145414"/>
              <a:gd name="connsiteY18" fmla="*/ 2538228 h 2747778"/>
              <a:gd name="connsiteX19" fmla="*/ 5839989 w 11145414"/>
              <a:gd name="connsiteY19" fmla="*/ 2519178 h 2747778"/>
              <a:gd name="connsiteX20" fmla="*/ 6649614 w 11145414"/>
              <a:gd name="connsiteY20" fmla="*/ 2481078 h 2747778"/>
              <a:gd name="connsiteX21" fmla="*/ 7087764 w 11145414"/>
              <a:gd name="connsiteY21" fmla="*/ 2423928 h 2747778"/>
              <a:gd name="connsiteX22" fmla="*/ 7468764 w 11145414"/>
              <a:gd name="connsiteY22" fmla="*/ 2385828 h 2747778"/>
              <a:gd name="connsiteX23" fmla="*/ 7897389 w 11145414"/>
              <a:gd name="connsiteY23" fmla="*/ 2309628 h 2747778"/>
              <a:gd name="connsiteX24" fmla="*/ 8364114 w 11145414"/>
              <a:gd name="connsiteY24" fmla="*/ 2252478 h 2747778"/>
              <a:gd name="connsiteX25" fmla="*/ 8916564 w 11145414"/>
              <a:gd name="connsiteY25" fmla="*/ 2166753 h 2747778"/>
              <a:gd name="connsiteX26" fmla="*/ 10202439 w 11145414"/>
              <a:gd name="connsiteY26" fmla="*/ 1966728 h 2747778"/>
              <a:gd name="connsiteX27" fmla="*/ 10897764 w 11145414"/>
              <a:gd name="connsiteY27" fmla="*/ 1709553 h 2747778"/>
              <a:gd name="connsiteX28" fmla="*/ 11126364 w 11145414"/>
              <a:gd name="connsiteY28" fmla="*/ 1357128 h 2747778"/>
              <a:gd name="connsiteX29" fmla="*/ 11135889 w 11145414"/>
              <a:gd name="connsiteY29" fmla="*/ 1176153 h 2747778"/>
              <a:gd name="connsiteX30" fmla="*/ 11145414 w 11145414"/>
              <a:gd name="connsiteY30" fmla="*/ 1023753 h 2747778"/>
              <a:gd name="connsiteX31" fmla="*/ 11097789 w 11145414"/>
              <a:gd name="connsiteY31" fmla="*/ 709428 h 2747778"/>
              <a:gd name="connsiteX32" fmla="*/ 11031114 w 11145414"/>
              <a:gd name="connsiteY32" fmla="*/ 604653 h 2747778"/>
              <a:gd name="connsiteX33" fmla="*/ 10945389 w 11145414"/>
              <a:gd name="connsiteY33" fmla="*/ 490353 h 2747778"/>
              <a:gd name="connsiteX34" fmla="*/ 10707264 w 11145414"/>
              <a:gd name="connsiteY34" fmla="*/ 318903 h 2747778"/>
              <a:gd name="connsiteX35" fmla="*/ 10592964 w 11145414"/>
              <a:gd name="connsiteY35" fmla="*/ 271278 h 2747778"/>
              <a:gd name="connsiteX36" fmla="*/ 10459614 w 11145414"/>
              <a:gd name="connsiteY36" fmla="*/ 252228 h 2747778"/>
              <a:gd name="connsiteX37" fmla="*/ 10250064 w 11145414"/>
              <a:gd name="connsiteY37" fmla="*/ 214128 h 2747778"/>
              <a:gd name="connsiteX38" fmla="*/ 9507114 w 11145414"/>
              <a:gd name="connsiteY38" fmla="*/ 166503 h 2747778"/>
              <a:gd name="connsiteX39" fmla="*/ 9107064 w 11145414"/>
              <a:gd name="connsiteY39" fmla="*/ 156978 h 2747778"/>
              <a:gd name="connsiteX40" fmla="*/ 5792364 w 11145414"/>
              <a:gd name="connsiteY40" fmla="*/ 128403 h 2747778"/>
              <a:gd name="connsiteX41" fmla="*/ 5192289 w 11145414"/>
              <a:gd name="connsiteY41" fmla="*/ 109353 h 2747778"/>
              <a:gd name="connsiteX42" fmla="*/ 2477664 w 11145414"/>
              <a:gd name="connsiteY42" fmla="*/ 80778 h 2747778"/>
              <a:gd name="connsiteX43" fmla="*/ 2077614 w 11145414"/>
              <a:gd name="connsiteY43" fmla="*/ 52203 h 2747778"/>
              <a:gd name="connsiteX44" fmla="*/ 1325139 w 11145414"/>
              <a:gd name="connsiteY44" fmla="*/ 33153 h 2747778"/>
              <a:gd name="connsiteX45" fmla="*/ 934614 w 11145414"/>
              <a:gd name="connsiteY45" fmla="*/ 14103 h 2747778"/>
              <a:gd name="connsiteX46" fmla="*/ 524473 w 11145414"/>
              <a:gd name="connsiteY46" fmla="*/ 23387 h 2747778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8692 h 2761298"/>
              <a:gd name="connsiteX1" fmla="*/ 224577 w 11145414"/>
              <a:gd name="connsiteY1" fmla="*/ 229929 h 2761298"/>
              <a:gd name="connsiteX2" fmla="*/ 77364 w 11145414"/>
              <a:gd name="connsiteY2" fmla="*/ 551498 h 2761298"/>
              <a:gd name="connsiteX3" fmla="*/ 29739 w 11145414"/>
              <a:gd name="connsiteY3" fmla="*/ 703898 h 2761298"/>
              <a:gd name="connsiteX4" fmla="*/ 10689 w 11145414"/>
              <a:gd name="connsiteY4" fmla="*/ 837248 h 2761298"/>
              <a:gd name="connsiteX5" fmla="*/ 10689 w 11145414"/>
              <a:gd name="connsiteY5" fmla="*/ 1313498 h 2761298"/>
              <a:gd name="connsiteX6" fmla="*/ 153564 w 11145414"/>
              <a:gd name="connsiteY6" fmla="*/ 1646873 h 2761298"/>
              <a:gd name="connsiteX7" fmla="*/ 286914 w 11145414"/>
              <a:gd name="connsiteY7" fmla="*/ 1818323 h 2761298"/>
              <a:gd name="connsiteX8" fmla="*/ 467889 w 11145414"/>
              <a:gd name="connsiteY8" fmla="*/ 1970723 h 2761298"/>
              <a:gd name="connsiteX9" fmla="*/ 1248939 w 11145414"/>
              <a:gd name="connsiteY9" fmla="*/ 2361248 h 2761298"/>
              <a:gd name="connsiteX10" fmla="*/ 2163339 w 11145414"/>
              <a:gd name="connsiteY10" fmla="*/ 2608898 h 2761298"/>
              <a:gd name="connsiteX11" fmla="*/ 3334914 w 11145414"/>
              <a:gd name="connsiteY11" fmla="*/ 2742248 h 2761298"/>
              <a:gd name="connsiteX12" fmla="*/ 3754014 w 11145414"/>
              <a:gd name="connsiteY12" fmla="*/ 2751773 h 2761298"/>
              <a:gd name="connsiteX13" fmla="*/ 4344564 w 11145414"/>
              <a:gd name="connsiteY13" fmla="*/ 2761298 h 2761298"/>
              <a:gd name="connsiteX14" fmla="*/ 5192289 w 11145414"/>
              <a:gd name="connsiteY14" fmla="*/ 2685098 h 2761298"/>
              <a:gd name="connsiteX15" fmla="*/ 5411364 w 11145414"/>
              <a:gd name="connsiteY15" fmla="*/ 2637473 h 2761298"/>
              <a:gd name="connsiteX16" fmla="*/ 5458989 w 11145414"/>
              <a:gd name="connsiteY16" fmla="*/ 2608898 h 2761298"/>
              <a:gd name="connsiteX17" fmla="*/ 5516139 w 11145414"/>
              <a:gd name="connsiteY17" fmla="*/ 2580323 h 2761298"/>
              <a:gd name="connsiteX18" fmla="*/ 5735214 w 11145414"/>
              <a:gd name="connsiteY18" fmla="*/ 2551748 h 2761298"/>
              <a:gd name="connsiteX19" fmla="*/ 5839989 w 11145414"/>
              <a:gd name="connsiteY19" fmla="*/ 2532698 h 2761298"/>
              <a:gd name="connsiteX20" fmla="*/ 6649614 w 11145414"/>
              <a:gd name="connsiteY20" fmla="*/ 2494598 h 2761298"/>
              <a:gd name="connsiteX21" fmla="*/ 7087764 w 11145414"/>
              <a:gd name="connsiteY21" fmla="*/ 2437448 h 2761298"/>
              <a:gd name="connsiteX22" fmla="*/ 7468764 w 11145414"/>
              <a:gd name="connsiteY22" fmla="*/ 2399348 h 2761298"/>
              <a:gd name="connsiteX23" fmla="*/ 7897389 w 11145414"/>
              <a:gd name="connsiteY23" fmla="*/ 2323148 h 2761298"/>
              <a:gd name="connsiteX24" fmla="*/ 8364114 w 11145414"/>
              <a:gd name="connsiteY24" fmla="*/ 2265998 h 2761298"/>
              <a:gd name="connsiteX25" fmla="*/ 8916564 w 11145414"/>
              <a:gd name="connsiteY25" fmla="*/ 2180273 h 2761298"/>
              <a:gd name="connsiteX26" fmla="*/ 10202439 w 11145414"/>
              <a:gd name="connsiteY26" fmla="*/ 1980248 h 2761298"/>
              <a:gd name="connsiteX27" fmla="*/ 10897764 w 11145414"/>
              <a:gd name="connsiteY27" fmla="*/ 1723073 h 2761298"/>
              <a:gd name="connsiteX28" fmla="*/ 11126364 w 11145414"/>
              <a:gd name="connsiteY28" fmla="*/ 1370648 h 2761298"/>
              <a:gd name="connsiteX29" fmla="*/ 11135889 w 11145414"/>
              <a:gd name="connsiteY29" fmla="*/ 1189673 h 2761298"/>
              <a:gd name="connsiteX30" fmla="*/ 11145414 w 11145414"/>
              <a:gd name="connsiteY30" fmla="*/ 1037273 h 2761298"/>
              <a:gd name="connsiteX31" fmla="*/ 11097789 w 11145414"/>
              <a:gd name="connsiteY31" fmla="*/ 722948 h 2761298"/>
              <a:gd name="connsiteX32" fmla="*/ 11031114 w 11145414"/>
              <a:gd name="connsiteY32" fmla="*/ 618173 h 2761298"/>
              <a:gd name="connsiteX33" fmla="*/ 10945389 w 11145414"/>
              <a:gd name="connsiteY33" fmla="*/ 503873 h 2761298"/>
              <a:gd name="connsiteX34" fmla="*/ 10707264 w 11145414"/>
              <a:gd name="connsiteY34" fmla="*/ 332423 h 2761298"/>
              <a:gd name="connsiteX35" fmla="*/ 10592964 w 11145414"/>
              <a:gd name="connsiteY35" fmla="*/ 284798 h 2761298"/>
              <a:gd name="connsiteX36" fmla="*/ 10459614 w 11145414"/>
              <a:gd name="connsiteY36" fmla="*/ 265748 h 2761298"/>
              <a:gd name="connsiteX37" fmla="*/ 10250064 w 11145414"/>
              <a:gd name="connsiteY37" fmla="*/ 227648 h 2761298"/>
              <a:gd name="connsiteX38" fmla="*/ 9507114 w 11145414"/>
              <a:gd name="connsiteY38" fmla="*/ 180023 h 2761298"/>
              <a:gd name="connsiteX39" fmla="*/ 9107064 w 11145414"/>
              <a:gd name="connsiteY39" fmla="*/ 170498 h 2761298"/>
              <a:gd name="connsiteX40" fmla="*/ 5792364 w 11145414"/>
              <a:gd name="connsiteY40" fmla="*/ 141923 h 2761298"/>
              <a:gd name="connsiteX41" fmla="*/ 5192289 w 11145414"/>
              <a:gd name="connsiteY41" fmla="*/ 122873 h 2761298"/>
              <a:gd name="connsiteX42" fmla="*/ 2477664 w 11145414"/>
              <a:gd name="connsiteY42" fmla="*/ 94298 h 2761298"/>
              <a:gd name="connsiteX43" fmla="*/ 2077614 w 11145414"/>
              <a:gd name="connsiteY43" fmla="*/ 65723 h 2761298"/>
              <a:gd name="connsiteX44" fmla="*/ 1325139 w 11145414"/>
              <a:gd name="connsiteY44" fmla="*/ 46673 h 2761298"/>
              <a:gd name="connsiteX45" fmla="*/ 551633 w 11145414"/>
              <a:gd name="connsiteY45" fmla="*/ 8692 h 2761298"/>
              <a:gd name="connsiteX0" fmla="*/ 551633 w 11145414"/>
              <a:gd name="connsiteY0" fmla="*/ 9181 h 2761787"/>
              <a:gd name="connsiteX1" fmla="*/ 224577 w 11145414"/>
              <a:gd name="connsiteY1" fmla="*/ 230418 h 2761787"/>
              <a:gd name="connsiteX2" fmla="*/ 77364 w 11145414"/>
              <a:gd name="connsiteY2" fmla="*/ 551987 h 2761787"/>
              <a:gd name="connsiteX3" fmla="*/ 29739 w 11145414"/>
              <a:gd name="connsiteY3" fmla="*/ 704387 h 2761787"/>
              <a:gd name="connsiteX4" fmla="*/ 10689 w 11145414"/>
              <a:gd name="connsiteY4" fmla="*/ 837737 h 2761787"/>
              <a:gd name="connsiteX5" fmla="*/ 10689 w 11145414"/>
              <a:gd name="connsiteY5" fmla="*/ 1313987 h 2761787"/>
              <a:gd name="connsiteX6" fmla="*/ 153564 w 11145414"/>
              <a:gd name="connsiteY6" fmla="*/ 1647362 h 2761787"/>
              <a:gd name="connsiteX7" fmla="*/ 286914 w 11145414"/>
              <a:gd name="connsiteY7" fmla="*/ 1818812 h 2761787"/>
              <a:gd name="connsiteX8" fmla="*/ 467889 w 11145414"/>
              <a:gd name="connsiteY8" fmla="*/ 1971212 h 2761787"/>
              <a:gd name="connsiteX9" fmla="*/ 1248939 w 11145414"/>
              <a:gd name="connsiteY9" fmla="*/ 2361737 h 2761787"/>
              <a:gd name="connsiteX10" fmla="*/ 2163339 w 11145414"/>
              <a:gd name="connsiteY10" fmla="*/ 2609387 h 2761787"/>
              <a:gd name="connsiteX11" fmla="*/ 3334914 w 11145414"/>
              <a:gd name="connsiteY11" fmla="*/ 2742737 h 2761787"/>
              <a:gd name="connsiteX12" fmla="*/ 3754014 w 11145414"/>
              <a:gd name="connsiteY12" fmla="*/ 2752262 h 2761787"/>
              <a:gd name="connsiteX13" fmla="*/ 4344564 w 11145414"/>
              <a:gd name="connsiteY13" fmla="*/ 2761787 h 2761787"/>
              <a:gd name="connsiteX14" fmla="*/ 5192289 w 11145414"/>
              <a:gd name="connsiteY14" fmla="*/ 2685587 h 2761787"/>
              <a:gd name="connsiteX15" fmla="*/ 5411364 w 11145414"/>
              <a:gd name="connsiteY15" fmla="*/ 2637962 h 2761787"/>
              <a:gd name="connsiteX16" fmla="*/ 5458989 w 11145414"/>
              <a:gd name="connsiteY16" fmla="*/ 2609387 h 2761787"/>
              <a:gd name="connsiteX17" fmla="*/ 5516139 w 11145414"/>
              <a:gd name="connsiteY17" fmla="*/ 2580812 h 2761787"/>
              <a:gd name="connsiteX18" fmla="*/ 5735214 w 11145414"/>
              <a:gd name="connsiteY18" fmla="*/ 2552237 h 2761787"/>
              <a:gd name="connsiteX19" fmla="*/ 5839989 w 11145414"/>
              <a:gd name="connsiteY19" fmla="*/ 2533187 h 2761787"/>
              <a:gd name="connsiteX20" fmla="*/ 6649614 w 11145414"/>
              <a:gd name="connsiteY20" fmla="*/ 2495087 h 2761787"/>
              <a:gd name="connsiteX21" fmla="*/ 7087764 w 11145414"/>
              <a:gd name="connsiteY21" fmla="*/ 2437937 h 2761787"/>
              <a:gd name="connsiteX22" fmla="*/ 7468764 w 11145414"/>
              <a:gd name="connsiteY22" fmla="*/ 2399837 h 2761787"/>
              <a:gd name="connsiteX23" fmla="*/ 7897389 w 11145414"/>
              <a:gd name="connsiteY23" fmla="*/ 2323637 h 2761787"/>
              <a:gd name="connsiteX24" fmla="*/ 8364114 w 11145414"/>
              <a:gd name="connsiteY24" fmla="*/ 2266487 h 2761787"/>
              <a:gd name="connsiteX25" fmla="*/ 8916564 w 11145414"/>
              <a:gd name="connsiteY25" fmla="*/ 2180762 h 2761787"/>
              <a:gd name="connsiteX26" fmla="*/ 10202439 w 11145414"/>
              <a:gd name="connsiteY26" fmla="*/ 1980737 h 2761787"/>
              <a:gd name="connsiteX27" fmla="*/ 10897764 w 11145414"/>
              <a:gd name="connsiteY27" fmla="*/ 1723562 h 2761787"/>
              <a:gd name="connsiteX28" fmla="*/ 11126364 w 11145414"/>
              <a:gd name="connsiteY28" fmla="*/ 1371137 h 2761787"/>
              <a:gd name="connsiteX29" fmla="*/ 11135889 w 11145414"/>
              <a:gd name="connsiteY29" fmla="*/ 1190162 h 2761787"/>
              <a:gd name="connsiteX30" fmla="*/ 11145414 w 11145414"/>
              <a:gd name="connsiteY30" fmla="*/ 1037762 h 2761787"/>
              <a:gd name="connsiteX31" fmla="*/ 11097789 w 11145414"/>
              <a:gd name="connsiteY31" fmla="*/ 723437 h 2761787"/>
              <a:gd name="connsiteX32" fmla="*/ 11031114 w 11145414"/>
              <a:gd name="connsiteY32" fmla="*/ 618662 h 2761787"/>
              <a:gd name="connsiteX33" fmla="*/ 10945389 w 11145414"/>
              <a:gd name="connsiteY33" fmla="*/ 504362 h 2761787"/>
              <a:gd name="connsiteX34" fmla="*/ 10707264 w 11145414"/>
              <a:gd name="connsiteY34" fmla="*/ 332912 h 2761787"/>
              <a:gd name="connsiteX35" fmla="*/ 10592964 w 11145414"/>
              <a:gd name="connsiteY35" fmla="*/ 285287 h 2761787"/>
              <a:gd name="connsiteX36" fmla="*/ 10459614 w 11145414"/>
              <a:gd name="connsiteY36" fmla="*/ 266237 h 2761787"/>
              <a:gd name="connsiteX37" fmla="*/ 10250064 w 11145414"/>
              <a:gd name="connsiteY37" fmla="*/ 228137 h 2761787"/>
              <a:gd name="connsiteX38" fmla="*/ 9507114 w 11145414"/>
              <a:gd name="connsiteY38" fmla="*/ 180512 h 2761787"/>
              <a:gd name="connsiteX39" fmla="*/ 9107064 w 11145414"/>
              <a:gd name="connsiteY39" fmla="*/ 170987 h 2761787"/>
              <a:gd name="connsiteX40" fmla="*/ 5792364 w 11145414"/>
              <a:gd name="connsiteY40" fmla="*/ 142412 h 2761787"/>
              <a:gd name="connsiteX41" fmla="*/ 5192289 w 11145414"/>
              <a:gd name="connsiteY41" fmla="*/ 123362 h 2761787"/>
              <a:gd name="connsiteX42" fmla="*/ 2477664 w 11145414"/>
              <a:gd name="connsiteY42" fmla="*/ 94787 h 2761787"/>
              <a:gd name="connsiteX43" fmla="*/ 1325139 w 11145414"/>
              <a:gd name="connsiteY43" fmla="*/ 47162 h 2761787"/>
              <a:gd name="connsiteX44" fmla="*/ 551633 w 11145414"/>
              <a:gd name="connsiteY44" fmla="*/ 9181 h 2761787"/>
              <a:gd name="connsiteX0" fmla="*/ 452045 w 11145414"/>
              <a:gd name="connsiteY0" fmla="*/ 65738 h 2717264"/>
              <a:gd name="connsiteX1" fmla="*/ 224577 w 11145414"/>
              <a:gd name="connsiteY1" fmla="*/ 185895 h 2717264"/>
              <a:gd name="connsiteX2" fmla="*/ 77364 w 11145414"/>
              <a:gd name="connsiteY2" fmla="*/ 507464 h 2717264"/>
              <a:gd name="connsiteX3" fmla="*/ 29739 w 11145414"/>
              <a:gd name="connsiteY3" fmla="*/ 659864 h 2717264"/>
              <a:gd name="connsiteX4" fmla="*/ 10689 w 11145414"/>
              <a:gd name="connsiteY4" fmla="*/ 793214 h 2717264"/>
              <a:gd name="connsiteX5" fmla="*/ 10689 w 11145414"/>
              <a:gd name="connsiteY5" fmla="*/ 1269464 h 2717264"/>
              <a:gd name="connsiteX6" fmla="*/ 153564 w 11145414"/>
              <a:gd name="connsiteY6" fmla="*/ 1602839 h 2717264"/>
              <a:gd name="connsiteX7" fmla="*/ 286914 w 11145414"/>
              <a:gd name="connsiteY7" fmla="*/ 1774289 h 2717264"/>
              <a:gd name="connsiteX8" fmla="*/ 467889 w 11145414"/>
              <a:gd name="connsiteY8" fmla="*/ 1926689 h 2717264"/>
              <a:gd name="connsiteX9" fmla="*/ 1248939 w 11145414"/>
              <a:gd name="connsiteY9" fmla="*/ 2317214 h 2717264"/>
              <a:gd name="connsiteX10" fmla="*/ 2163339 w 11145414"/>
              <a:gd name="connsiteY10" fmla="*/ 2564864 h 2717264"/>
              <a:gd name="connsiteX11" fmla="*/ 3334914 w 11145414"/>
              <a:gd name="connsiteY11" fmla="*/ 2698214 h 2717264"/>
              <a:gd name="connsiteX12" fmla="*/ 3754014 w 11145414"/>
              <a:gd name="connsiteY12" fmla="*/ 2707739 h 2717264"/>
              <a:gd name="connsiteX13" fmla="*/ 4344564 w 11145414"/>
              <a:gd name="connsiteY13" fmla="*/ 2717264 h 2717264"/>
              <a:gd name="connsiteX14" fmla="*/ 5192289 w 11145414"/>
              <a:gd name="connsiteY14" fmla="*/ 2641064 h 2717264"/>
              <a:gd name="connsiteX15" fmla="*/ 5411364 w 11145414"/>
              <a:gd name="connsiteY15" fmla="*/ 2593439 h 2717264"/>
              <a:gd name="connsiteX16" fmla="*/ 5458989 w 11145414"/>
              <a:gd name="connsiteY16" fmla="*/ 2564864 h 2717264"/>
              <a:gd name="connsiteX17" fmla="*/ 5516139 w 11145414"/>
              <a:gd name="connsiteY17" fmla="*/ 2536289 h 2717264"/>
              <a:gd name="connsiteX18" fmla="*/ 5735214 w 11145414"/>
              <a:gd name="connsiteY18" fmla="*/ 2507714 h 2717264"/>
              <a:gd name="connsiteX19" fmla="*/ 5839989 w 11145414"/>
              <a:gd name="connsiteY19" fmla="*/ 2488664 h 2717264"/>
              <a:gd name="connsiteX20" fmla="*/ 6649614 w 11145414"/>
              <a:gd name="connsiteY20" fmla="*/ 2450564 h 2717264"/>
              <a:gd name="connsiteX21" fmla="*/ 7087764 w 11145414"/>
              <a:gd name="connsiteY21" fmla="*/ 2393414 h 2717264"/>
              <a:gd name="connsiteX22" fmla="*/ 7468764 w 11145414"/>
              <a:gd name="connsiteY22" fmla="*/ 2355314 h 2717264"/>
              <a:gd name="connsiteX23" fmla="*/ 7897389 w 11145414"/>
              <a:gd name="connsiteY23" fmla="*/ 2279114 h 2717264"/>
              <a:gd name="connsiteX24" fmla="*/ 8364114 w 11145414"/>
              <a:gd name="connsiteY24" fmla="*/ 2221964 h 2717264"/>
              <a:gd name="connsiteX25" fmla="*/ 8916564 w 11145414"/>
              <a:gd name="connsiteY25" fmla="*/ 2136239 h 2717264"/>
              <a:gd name="connsiteX26" fmla="*/ 10202439 w 11145414"/>
              <a:gd name="connsiteY26" fmla="*/ 1936214 h 2717264"/>
              <a:gd name="connsiteX27" fmla="*/ 10897764 w 11145414"/>
              <a:gd name="connsiteY27" fmla="*/ 1679039 h 2717264"/>
              <a:gd name="connsiteX28" fmla="*/ 11126364 w 11145414"/>
              <a:gd name="connsiteY28" fmla="*/ 1326614 h 2717264"/>
              <a:gd name="connsiteX29" fmla="*/ 11135889 w 11145414"/>
              <a:gd name="connsiteY29" fmla="*/ 1145639 h 2717264"/>
              <a:gd name="connsiteX30" fmla="*/ 11145414 w 11145414"/>
              <a:gd name="connsiteY30" fmla="*/ 993239 h 2717264"/>
              <a:gd name="connsiteX31" fmla="*/ 11097789 w 11145414"/>
              <a:gd name="connsiteY31" fmla="*/ 678914 h 2717264"/>
              <a:gd name="connsiteX32" fmla="*/ 11031114 w 11145414"/>
              <a:gd name="connsiteY32" fmla="*/ 574139 h 2717264"/>
              <a:gd name="connsiteX33" fmla="*/ 10945389 w 11145414"/>
              <a:gd name="connsiteY33" fmla="*/ 459839 h 2717264"/>
              <a:gd name="connsiteX34" fmla="*/ 10707264 w 11145414"/>
              <a:gd name="connsiteY34" fmla="*/ 288389 h 2717264"/>
              <a:gd name="connsiteX35" fmla="*/ 10592964 w 11145414"/>
              <a:gd name="connsiteY35" fmla="*/ 240764 h 2717264"/>
              <a:gd name="connsiteX36" fmla="*/ 10459614 w 11145414"/>
              <a:gd name="connsiteY36" fmla="*/ 221714 h 2717264"/>
              <a:gd name="connsiteX37" fmla="*/ 10250064 w 11145414"/>
              <a:gd name="connsiteY37" fmla="*/ 183614 h 2717264"/>
              <a:gd name="connsiteX38" fmla="*/ 9507114 w 11145414"/>
              <a:gd name="connsiteY38" fmla="*/ 135989 h 2717264"/>
              <a:gd name="connsiteX39" fmla="*/ 9107064 w 11145414"/>
              <a:gd name="connsiteY39" fmla="*/ 126464 h 2717264"/>
              <a:gd name="connsiteX40" fmla="*/ 5792364 w 11145414"/>
              <a:gd name="connsiteY40" fmla="*/ 97889 h 2717264"/>
              <a:gd name="connsiteX41" fmla="*/ 5192289 w 11145414"/>
              <a:gd name="connsiteY41" fmla="*/ 78839 h 2717264"/>
              <a:gd name="connsiteX42" fmla="*/ 2477664 w 11145414"/>
              <a:gd name="connsiteY42" fmla="*/ 50264 h 2717264"/>
              <a:gd name="connsiteX43" fmla="*/ 1325139 w 11145414"/>
              <a:gd name="connsiteY43" fmla="*/ 2639 h 2717264"/>
              <a:gd name="connsiteX44" fmla="*/ 452045 w 11145414"/>
              <a:gd name="connsiteY44" fmla="*/ 65738 h 2717264"/>
              <a:gd name="connsiteX0" fmla="*/ 452045 w 11145414"/>
              <a:gd name="connsiteY0" fmla="*/ 40327 h 2691853"/>
              <a:gd name="connsiteX1" fmla="*/ 224577 w 11145414"/>
              <a:gd name="connsiteY1" fmla="*/ 160484 h 2691853"/>
              <a:gd name="connsiteX2" fmla="*/ 77364 w 11145414"/>
              <a:gd name="connsiteY2" fmla="*/ 482053 h 2691853"/>
              <a:gd name="connsiteX3" fmla="*/ 29739 w 11145414"/>
              <a:gd name="connsiteY3" fmla="*/ 634453 h 2691853"/>
              <a:gd name="connsiteX4" fmla="*/ 10689 w 11145414"/>
              <a:gd name="connsiteY4" fmla="*/ 767803 h 2691853"/>
              <a:gd name="connsiteX5" fmla="*/ 10689 w 11145414"/>
              <a:gd name="connsiteY5" fmla="*/ 1244053 h 2691853"/>
              <a:gd name="connsiteX6" fmla="*/ 153564 w 11145414"/>
              <a:gd name="connsiteY6" fmla="*/ 1577428 h 2691853"/>
              <a:gd name="connsiteX7" fmla="*/ 286914 w 11145414"/>
              <a:gd name="connsiteY7" fmla="*/ 1748878 h 2691853"/>
              <a:gd name="connsiteX8" fmla="*/ 467889 w 11145414"/>
              <a:gd name="connsiteY8" fmla="*/ 1901278 h 2691853"/>
              <a:gd name="connsiteX9" fmla="*/ 1248939 w 11145414"/>
              <a:gd name="connsiteY9" fmla="*/ 2291803 h 2691853"/>
              <a:gd name="connsiteX10" fmla="*/ 2163339 w 11145414"/>
              <a:gd name="connsiteY10" fmla="*/ 2539453 h 2691853"/>
              <a:gd name="connsiteX11" fmla="*/ 3334914 w 11145414"/>
              <a:gd name="connsiteY11" fmla="*/ 2672803 h 2691853"/>
              <a:gd name="connsiteX12" fmla="*/ 3754014 w 11145414"/>
              <a:gd name="connsiteY12" fmla="*/ 2682328 h 2691853"/>
              <a:gd name="connsiteX13" fmla="*/ 4344564 w 11145414"/>
              <a:gd name="connsiteY13" fmla="*/ 2691853 h 2691853"/>
              <a:gd name="connsiteX14" fmla="*/ 5192289 w 11145414"/>
              <a:gd name="connsiteY14" fmla="*/ 2615653 h 2691853"/>
              <a:gd name="connsiteX15" fmla="*/ 5411364 w 11145414"/>
              <a:gd name="connsiteY15" fmla="*/ 2568028 h 2691853"/>
              <a:gd name="connsiteX16" fmla="*/ 5458989 w 11145414"/>
              <a:gd name="connsiteY16" fmla="*/ 2539453 h 2691853"/>
              <a:gd name="connsiteX17" fmla="*/ 5516139 w 11145414"/>
              <a:gd name="connsiteY17" fmla="*/ 2510878 h 2691853"/>
              <a:gd name="connsiteX18" fmla="*/ 5735214 w 11145414"/>
              <a:gd name="connsiteY18" fmla="*/ 2482303 h 2691853"/>
              <a:gd name="connsiteX19" fmla="*/ 5839989 w 11145414"/>
              <a:gd name="connsiteY19" fmla="*/ 2463253 h 2691853"/>
              <a:gd name="connsiteX20" fmla="*/ 6649614 w 11145414"/>
              <a:gd name="connsiteY20" fmla="*/ 2425153 h 2691853"/>
              <a:gd name="connsiteX21" fmla="*/ 7087764 w 11145414"/>
              <a:gd name="connsiteY21" fmla="*/ 2368003 h 2691853"/>
              <a:gd name="connsiteX22" fmla="*/ 7468764 w 11145414"/>
              <a:gd name="connsiteY22" fmla="*/ 2329903 h 2691853"/>
              <a:gd name="connsiteX23" fmla="*/ 7897389 w 11145414"/>
              <a:gd name="connsiteY23" fmla="*/ 2253703 h 2691853"/>
              <a:gd name="connsiteX24" fmla="*/ 8364114 w 11145414"/>
              <a:gd name="connsiteY24" fmla="*/ 2196553 h 2691853"/>
              <a:gd name="connsiteX25" fmla="*/ 8916564 w 11145414"/>
              <a:gd name="connsiteY25" fmla="*/ 2110828 h 2691853"/>
              <a:gd name="connsiteX26" fmla="*/ 10202439 w 11145414"/>
              <a:gd name="connsiteY26" fmla="*/ 1910803 h 2691853"/>
              <a:gd name="connsiteX27" fmla="*/ 10897764 w 11145414"/>
              <a:gd name="connsiteY27" fmla="*/ 1653628 h 2691853"/>
              <a:gd name="connsiteX28" fmla="*/ 11126364 w 11145414"/>
              <a:gd name="connsiteY28" fmla="*/ 1301203 h 2691853"/>
              <a:gd name="connsiteX29" fmla="*/ 11135889 w 11145414"/>
              <a:gd name="connsiteY29" fmla="*/ 1120228 h 2691853"/>
              <a:gd name="connsiteX30" fmla="*/ 11145414 w 11145414"/>
              <a:gd name="connsiteY30" fmla="*/ 967828 h 2691853"/>
              <a:gd name="connsiteX31" fmla="*/ 11097789 w 11145414"/>
              <a:gd name="connsiteY31" fmla="*/ 653503 h 2691853"/>
              <a:gd name="connsiteX32" fmla="*/ 11031114 w 11145414"/>
              <a:gd name="connsiteY32" fmla="*/ 548728 h 2691853"/>
              <a:gd name="connsiteX33" fmla="*/ 10945389 w 11145414"/>
              <a:gd name="connsiteY33" fmla="*/ 434428 h 2691853"/>
              <a:gd name="connsiteX34" fmla="*/ 10707264 w 11145414"/>
              <a:gd name="connsiteY34" fmla="*/ 262978 h 2691853"/>
              <a:gd name="connsiteX35" fmla="*/ 10592964 w 11145414"/>
              <a:gd name="connsiteY35" fmla="*/ 215353 h 2691853"/>
              <a:gd name="connsiteX36" fmla="*/ 10459614 w 11145414"/>
              <a:gd name="connsiteY36" fmla="*/ 196303 h 2691853"/>
              <a:gd name="connsiteX37" fmla="*/ 10250064 w 11145414"/>
              <a:gd name="connsiteY37" fmla="*/ 158203 h 2691853"/>
              <a:gd name="connsiteX38" fmla="*/ 9507114 w 11145414"/>
              <a:gd name="connsiteY38" fmla="*/ 110578 h 2691853"/>
              <a:gd name="connsiteX39" fmla="*/ 9107064 w 11145414"/>
              <a:gd name="connsiteY39" fmla="*/ 101053 h 2691853"/>
              <a:gd name="connsiteX40" fmla="*/ 5792364 w 11145414"/>
              <a:gd name="connsiteY40" fmla="*/ 72478 h 2691853"/>
              <a:gd name="connsiteX41" fmla="*/ 5192289 w 11145414"/>
              <a:gd name="connsiteY41" fmla="*/ 53428 h 2691853"/>
              <a:gd name="connsiteX42" fmla="*/ 2477664 w 11145414"/>
              <a:gd name="connsiteY42" fmla="*/ 24853 h 2691853"/>
              <a:gd name="connsiteX43" fmla="*/ 1325139 w 11145414"/>
              <a:gd name="connsiteY43" fmla="*/ 4796 h 2691853"/>
              <a:gd name="connsiteX44" fmla="*/ 452045 w 11145414"/>
              <a:gd name="connsiteY44" fmla="*/ 40327 h 2691853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15474 h 2667000"/>
              <a:gd name="connsiteX1" fmla="*/ 224577 w 11145414"/>
              <a:gd name="connsiteY1" fmla="*/ 135631 h 2667000"/>
              <a:gd name="connsiteX2" fmla="*/ 77364 w 11145414"/>
              <a:gd name="connsiteY2" fmla="*/ 457200 h 2667000"/>
              <a:gd name="connsiteX3" fmla="*/ 29739 w 11145414"/>
              <a:gd name="connsiteY3" fmla="*/ 609600 h 2667000"/>
              <a:gd name="connsiteX4" fmla="*/ 10689 w 11145414"/>
              <a:gd name="connsiteY4" fmla="*/ 742950 h 2667000"/>
              <a:gd name="connsiteX5" fmla="*/ 10689 w 11145414"/>
              <a:gd name="connsiteY5" fmla="*/ 1219200 h 2667000"/>
              <a:gd name="connsiteX6" fmla="*/ 153564 w 11145414"/>
              <a:gd name="connsiteY6" fmla="*/ 1552575 h 2667000"/>
              <a:gd name="connsiteX7" fmla="*/ 286914 w 11145414"/>
              <a:gd name="connsiteY7" fmla="*/ 1724025 h 2667000"/>
              <a:gd name="connsiteX8" fmla="*/ 467889 w 11145414"/>
              <a:gd name="connsiteY8" fmla="*/ 1876425 h 2667000"/>
              <a:gd name="connsiteX9" fmla="*/ 1248939 w 11145414"/>
              <a:gd name="connsiteY9" fmla="*/ 2266950 h 2667000"/>
              <a:gd name="connsiteX10" fmla="*/ 2163339 w 11145414"/>
              <a:gd name="connsiteY10" fmla="*/ 2514600 h 2667000"/>
              <a:gd name="connsiteX11" fmla="*/ 3334914 w 11145414"/>
              <a:gd name="connsiteY11" fmla="*/ 2647950 h 2667000"/>
              <a:gd name="connsiteX12" fmla="*/ 3754014 w 11145414"/>
              <a:gd name="connsiteY12" fmla="*/ 2657475 h 2667000"/>
              <a:gd name="connsiteX13" fmla="*/ 4344564 w 11145414"/>
              <a:gd name="connsiteY13" fmla="*/ 2667000 h 2667000"/>
              <a:gd name="connsiteX14" fmla="*/ 5192289 w 11145414"/>
              <a:gd name="connsiteY14" fmla="*/ 2590800 h 2667000"/>
              <a:gd name="connsiteX15" fmla="*/ 5411364 w 11145414"/>
              <a:gd name="connsiteY15" fmla="*/ 2543175 h 2667000"/>
              <a:gd name="connsiteX16" fmla="*/ 5458989 w 11145414"/>
              <a:gd name="connsiteY16" fmla="*/ 2514600 h 2667000"/>
              <a:gd name="connsiteX17" fmla="*/ 5516139 w 11145414"/>
              <a:gd name="connsiteY17" fmla="*/ 2486025 h 2667000"/>
              <a:gd name="connsiteX18" fmla="*/ 5735214 w 11145414"/>
              <a:gd name="connsiteY18" fmla="*/ 2457450 h 2667000"/>
              <a:gd name="connsiteX19" fmla="*/ 5839989 w 11145414"/>
              <a:gd name="connsiteY19" fmla="*/ 2438400 h 2667000"/>
              <a:gd name="connsiteX20" fmla="*/ 6649614 w 11145414"/>
              <a:gd name="connsiteY20" fmla="*/ 2400300 h 2667000"/>
              <a:gd name="connsiteX21" fmla="*/ 7087764 w 11145414"/>
              <a:gd name="connsiteY21" fmla="*/ 2343150 h 2667000"/>
              <a:gd name="connsiteX22" fmla="*/ 7468764 w 11145414"/>
              <a:gd name="connsiteY22" fmla="*/ 2305050 h 2667000"/>
              <a:gd name="connsiteX23" fmla="*/ 7897389 w 11145414"/>
              <a:gd name="connsiteY23" fmla="*/ 2228850 h 2667000"/>
              <a:gd name="connsiteX24" fmla="*/ 8364114 w 11145414"/>
              <a:gd name="connsiteY24" fmla="*/ 2171700 h 2667000"/>
              <a:gd name="connsiteX25" fmla="*/ 8916564 w 11145414"/>
              <a:gd name="connsiteY25" fmla="*/ 2085975 h 2667000"/>
              <a:gd name="connsiteX26" fmla="*/ 10202439 w 11145414"/>
              <a:gd name="connsiteY26" fmla="*/ 1885950 h 2667000"/>
              <a:gd name="connsiteX27" fmla="*/ 10897764 w 11145414"/>
              <a:gd name="connsiteY27" fmla="*/ 1628775 h 2667000"/>
              <a:gd name="connsiteX28" fmla="*/ 11126364 w 11145414"/>
              <a:gd name="connsiteY28" fmla="*/ 1276350 h 2667000"/>
              <a:gd name="connsiteX29" fmla="*/ 11135889 w 11145414"/>
              <a:gd name="connsiteY29" fmla="*/ 1095375 h 2667000"/>
              <a:gd name="connsiteX30" fmla="*/ 11145414 w 11145414"/>
              <a:gd name="connsiteY30" fmla="*/ 942975 h 2667000"/>
              <a:gd name="connsiteX31" fmla="*/ 11097789 w 11145414"/>
              <a:gd name="connsiteY31" fmla="*/ 628650 h 2667000"/>
              <a:gd name="connsiteX32" fmla="*/ 11031114 w 11145414"/>
              <a:gd name="connsiteY32" fmla="*/ 523875 h 2667000"/>
              <a:gd name="connsiteX33" fmla="*/ 10945389 w 11145414"/>
              <a:gd name="connsiteY33" fmla="*/ 409575 h 2667000"/>
              <a:gd name="connsiteX34" fmla="*/ 10707264 w 11145414"/>
              <a:gd name="connsiteY34" fmla="*/ 238125 h 2667000"/>
              <a:gd name="connsiteX35" fmla="*/ 10592964 w 11145414"/>
              <a:gd name="connsiteY35" fmla="*/ 190500 h 2667000"/>
              <a:gd name="connsiteX36" fmla="*/ 10459614 w 11145414"/>
              <a:gd name="connsiteY36" fmla="*/ 171450 h 2667000"/>
              <a:gd name="connsiteX37" fmla="*/ 10250064 w 11145414"/>
              <a:gd name="connsiteY37" fmla="*/ 133350 h 2667000"/>
              <a:gd name="connsiteX38" fmla="*/ 9507114 w 11145414"/>
              <a:gd name="connsiteY38" fmla="*/ 85725 h 2667000"/>
              <a:gd name="connsiteX39" fmla="*/ 9107064 w 11145414"/>
              <a:gd name="connsiteY39" fmla="*/ 76200 h 2667000"/>
              <a:gd name="connsiteX40" fmla="*/ 5792364 w 11145414"/>
              <a:gd name="connsiteY40" fmla="*/ 47625 h 2667000"/>
              <a:gd name="connsiteX41" fmla="*/ 5192289 w 11145414"/>
              <a:gd name="connsiteY41" fmla="*/ 28575 h 2667000"/>
              <a:gd name="connsiteX42" fmla="*/ 2477664 w 11145414"/>
              <a:gd name="connsiteY42" fmla="*/ 0 h 2667000"/>
              <a:gd name="connsiteX43" fmla="*/ 452045 w 11145414"/>
              <a:gd name="connsiteY43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523690 w 11152965"/>
              <a:gd name="connsiteY15" fmla="*/ 2486025 h 2667000"/>
              <a:gd name="connsiteX16" fmla="*/ 5742765 w 11152965"/>
              <a:gd name="connsiteY16" fmla="*/ 2457450 h 2667000"/>
              <a:gd name="connsiteX17" fmla="*/ 5847540 w 11152965"/>
              <a:gd name="connsiteY17" fmla="*/ 2438400 h 2667000"/>
              <a:gd name="connsiteX18" fmla="*/ 6657165 w 11152965"/>
              <a:gd name="connsiteY18" fmla="*/ 2400300 h 2667000"/>
              <a:gd name="connsiteX19" fmla="*/ 7095315 w 11152965"/>
              <a:gd name="connsiteY19" fmla="*/ 2343150 h 2667000"/>
              <a:gd name="connsiteX20" fmla="*/ 7476315 w 11152965"/>
              <a:gd name="connsiteY20" fmla="*/ 2305050 h 2667000"/>
              <a:gd name="connsiteX21" fmla="*/ 7904940 w 11152965"/>
              <a:gd name="connsiteY21" fmla="*/ 2228850 h 2667000"/>
              <a:gd name="connsiteX22" fmla="*/ 8371665 w 11152965"/>
              <a:gd name="connsiteY22" fmla="*/ 2171700 h 2667000"/>
              <a:gd name="connsiteX23" fmla="*/ 8924115 w 11152965"/>
              <a:gd name="connsiteY23" fmla="*/ 2085975 h 2667000"/>
              <a:gd name="connsiteX24" fmla="*/ 10209990 w 11152965"/>
              <a:gd name="connsiteY24" fmla="*/ 1885950 h 2667000"/>
              <a:gd name="connsiteX25" fmla="*/ 10905315 w 11152965"/>
              <a:gd name="connsiteY25" fmla="*/ 1628775 h 2667000"/>
              <a:gd name="connsiteX26" fmla="*/ 11133915 w 11152965"/>
              <a:gd name="connsiteY26" fmla="*/ 1276350 h 2667000"/>
              <a:gd name="connsiteX27" fmla="*/ 11143440 w 11152965"/>
              <a:gd name="connsiteY27" fmla="*/ 1095375 h 2667000"/>
              <a:gd name="connsiteX28" fmla="*/ 11152965 w 11152965"/>
              <a:gd name="connsiteY28" fmla="*/ 942975 h 2667000"/>
              <a:gd name="connsiteX29" fmla="*/ 11105340 w 11152965"/>
              <a:gd name="connsiteY29" fmla="*/ 628650 h 2667000"/>
              <a:gd name="connsiteX30" fmla="*/ 11038665 w 11152965"/>
              <a:gd name="connsiteY30" fmla="*/ 523875 h 2667000"/>
              <a:gd name="connsiteX31" fmla="*/ 10952940 w 11152965"/>
              <a:gd name="connsiteY31" fmla="*/ 409575 h 2667000"/>
              <a:gd name="connsiteX32" fmla="*/ 10714815 w 11152965"/>
              <a:gd name="connsiteY32" fmla="*/ 238125 h 2667000"/>
              <a:gd name="connsiteX33" fmla="*/ 10600515 w 11152965"/>
              <a:gd name="connsiteY33" fmla="*/ 190500 h 2667000"/>
              <a:gd name="connsiteX34" fmla="*/ 10467165 w 11152965"/>
              <a:gd name="connsiteY34" fmla="*/ 171450 h 2667000"/>
              <a:gd name="connsiteX35" fmla="*/ 10257615 w 11152965"/>
              <a:gd name="connsiteY35" fmla="*/ 133350 h 2667000"/>
              <a:gd name="connsiteX36" fmla="*/ 9514665 w 11152965"/>
              <a:gd name="connsiteY36" fmla="*/ 85725 h 2667000"/>
              <a:gd name="connsiteX37" fmla="*/ 9114615 w 11152965"/>
              <a:gd name="connsiteY37" fmla="*/ 76200 h 2667000"/>
              <a:gd name="connsiteX38" fmla="*/ 5799915 w 11152965"/>
              <a:gd name="connsiteY38" fmla="*/ 47625 h 2667000"/>
              <a:gd name="connsiteX39" fmla="*/ 5199840 w 11152965"/>
              <a:gd name="connsiteY39" fmla="*/ 28575 h 2667000"/>
              <a:gd name="connsiteX40" fmla="*/ 2485215 w 11152965"/>
              <a:gd name="connsiteY40" fmla="*/ 0 h 2667000"/>
              <a:gd name="connsiteX41" fmla="*/ 459596 w 11152965"/>
              <a:gd name="connsiteY41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742765 w 11152965"/>
              <a:gd name="connsiteY15" fmla="*/ 2457450 h 2667000"/>
              <a:gd name="connsiteX16" fmla="*/ 5847540 w 11152965"/>
              <a:gd name="connsiteY16" fmla="*/ 2438400 h 2667000"/>
              <a:gd name="connsiteX17" fmla="*/ 6657165 w 11152965"/>
              <a:gd name="connsiteY17" fmla="*/ 2400300 h 2667000"/>
              <a:gd name="connsiteX18" fmla="*/ 7095315 w 11152965"/>
              <a:gd name="connsiteY18" fmla="*/ 2343150 h 2667000"/>
              <a:gd name="connsiteX19" fmla="*/ 7476315 w 11152965"/>
              <a:gd name="connsiteY19" fmla="*/ 2305050 h 2667000"/>
              <a:gd name="connsiteX20" fmla="*/ 7904940 w 11152965"/>
              <a:gd name="connsiteY20" fmla="*/ 2228850 h 2667000"/>
              <a:gd name="connsiteX21" fmla="*/ 8371665 w 11152965"/>
              <a:gd name="connsiteY21" fmla="*/ 2171700 h 2667000"/>
              <a:gd name="connsiteX22" fmla="*/ 8924115 w 11152965"/>
              <a:gd name="connsiteY22" fmla="*/ 2085975 h 2667000"/>
              <a:gd name="connsiteX23" fmla="*/ 10209990 w 11152965"/>
              <a:gd name="connsiteY23" fmla="*/ 1885950 h 2667000"/>
              <a:gd name="connsiteX24" fmla="*/ 10905315 w 11152965"/>
              <a:gd name="connsiteY24" fmla="*/ 1628775 h 2667000"/>
              <a:gd name="connsiteX25" fmla="*/ 11133915 w 11152965"/>
              <a:gd name="connsiteY25" fmla="*/ 1276350 h 2667000"/>
              <a:gd name="connsiteX26" fmla="*/ 11143440 w 11152965"/>
              <a:gd name="connsiteY26" fmla="*/ 1095375 h 2667000"/>
              <a:gd name="connsiteX27" fmla="*/ 11152965 w 11152965"/>
              <a:gd name="connsiteY27" fmla="*/ 942975 h 2667000"/>
              <a:gd name="connsiteX28" fmla="*/ 11105340 w 11152965"/>
              <a:gd name="connsiteY28" fmla="*/ 628650 h 2667000"/>
              <a:gd name="connsiteX29" fmla="*/ 11038665 w 11152965"/>
              <a:gd name="connsiteY29" fmla="*/ 523875 h 2667000"/>
              <a:gd name="connsiteX30" fmla="*/ 10952940 w 11152965"/>
              <a:gd name="connsiteY30" fmla="*/ 409575 h 2667000"/>
              <a:gd name="connsiteX31" fmla="*/ 10714815 w 11152965"/>
              <a:gd name="connsiteY31" fmla="*/ 238125 h 2667000"/>
              <a:gd name="connsiteX32" fmla="*/ 10600515 w 11152965"/>
              <a:gd name="connsiteY32" fmla="*/ 190500 h 2667000"/>
              <a:gd name="connsiteX33" fmla="*/ 10467165 w 11152965"/>
              <a:gd name="connsiteY33" fmla="*/ 171450 h 2667000"/>
              <a:gd name="connsiteX34" fmla="*/ 10257615 w 11152965"/>
              <a:gd name="connsiteY34" fmla="*/ 133350 h 2667000"/>
              <a:gd name="connsiteX35" fmla="*/ 9514665 w 11152965"/>
              <a:gd name="connsiteY35" fmla="*/ 85725 h 2667000"/>
              <a:gd name="connsiteX36" fmla="*/ 9114615 w 11152965"/>
              <a:gd name="connsiteY36" fmla="*/ 76200 h 2667000"/>
              <a:gd name="connsiteX37" fmla="*/ 5799915 w 11152965"/>
              <a:gd name="connsiteY37" fmla="*/ 47625 h 2667000"/>
              <a:gd name="connsiteX38" fmla="*/ 5199840 w 11152965"/>
              <a:gd name="connsiteY38" fmla="*/ 28575 h 2667000"/>
              <a:gd name="connsiteX39" fmla="*/ 2485215 w 11152965"/>
              <a:gd name="connsiteY39" fmla="*/ 0 h 2667000"/>
              <a:gd name="connsiteX40" fmla="*/ 459596 w 11152965"/>
              <a:gd name="connsiteY40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742765 w 11152965"/>
              <a:gd name="connsiteY14" fmla="*/ 2457450 h 2667000"/>
              <a:gd name="connsiteX15" fmla="*/ 5847540 w 11152965"/>
              <a:gd name="connsiteY15" fmla="*/ 2438400 h 2667000"/>
              <a:gd name="connsiteX16" fmla="*/ 6657165 w 11152965"/>
              <a:gd name="connsiteY16" fmla="*/ 2400300 h 2667000"/>
              <a:gd name="connsiteX17" fmla="*/ 7095315 w 11152965"/>
              <a:gd name="connsiteY17" fmla="*/ 2343150 h 2667000"/>
              <a:gd name="connsiteX18" fmla="*/ 7476315 w 11152965"/>
              <a:gd name="connsiteY18" fmla="*/ 2305050 h 2667000"/>
              <a:gd name="connsiteX19" fmla="*/ 7904940 w 11152965"/>
              <a:gd name="connsiteY19" fmla="*/ 2228850 h 2667000"/>
              <a:gd name="connsiteX20" fmla="*/ 8371665 w 11152965"/>
              <a:gd name="connsiteY20" fmla="*/ 2171700 h 2667000"/>
              <a:gd name="connsiteX21" fmla="*/ 8924115 w 11152965"/>
              <a:gd name="connsiteY21" fmla="*/ 2085975 h 2667000"/>
              <a:gd name="connsiteX22" fmla="*/ 10209990 w 11152965"/>
              <a:gd name="connsiteY22" fmla="*/ 1885950 h 2667000"/>
              <a:gd name="connsiteX23" fmla="*/ 10905315 w 11152965"/>
              <a:gd name="connsiteY23" fmla="*/ 1628775 h 2667000"/>
              <a:gd name="connsiteX24" fmla="*/ 11133915 w 11152965"/>
              <a:gd name="connsiteY24" fmla="*/ 1276350 h 2667000"/>
              <a:gd name="connsiteX25" fmla="*/ 11143440 w 11152965"/>
              <a:gd name="connsiteY25" fmla="*/ 1095375 h 2667000"/>
              <a:gd name="connsiteX26" fmla="*/ 11152965 w 11152965"/>
              <a:gd name="connsiteY26" fmla="*/ 942975 h 2667000"/>
              <a:gd name="connsiteX27" fmla="*/ 11105340 w 11152965"/>
              <a:gd name="connsiteY27" fmla="*/ 628650 h 2667000"/>
              <a:gd name="connsiteX28" fmla="*/ 11038665 w 11152965"/>
              <a:gd name="connsiteY28" fmla="*/ 523875 h 2667000"/>
              <a:gd name="connsiteX29" fmla="*/ 10952940 w 11152965"/>
              <a:gd name="connsiteY29" fmla="*/ 409575 h 2667000"/>
              <a:gd name="connsiteX30" fmla="*/ 10714815 w 11152965"/>
              <a:gd name="connsiteY30" fmla="*/ 238125 h 2667000"/>
              <a:gd name="connsiteX31" fmla="*/ 10600515 w 11152965"/>
              <a:gd name="connsiteY31" fmla="*/ 190500 h 2667000"/>
              <a:gd name="connsiteX32" fmla="*/ 10467165 w 11152965"/>
              <a:gd name="connsiteY32" fmla="*/ 171450 h 2667000"/>
              <a:gd name="connsiteX33" fmla="*/ 10257615 w 11152965"/>
              <a:gd name="connsiteY33" fmla="*/ 133350 h 2667000"/>
              <a:gd name="connsiteX34" fmla="*/ 9514665 w 11152965"/>
              <a:gd name="connsiteY34" fmla="*/ 85725 h 2667000"/>
              <a:gd name="connsiteX35" fmla="*/ 9114615 w 11152965"/>
              <a:gd name="connsiteY35" fmla="*/ 76200 h 2667000"/>
              <a:gd name="connsiteX36" fmla="*/ 5799915 w 11152965"/>
              <a:gd name="connsiteY36" fmla="*/ 47625 h 2667000"/>
              <a:gd name="connsiteX37" fmla="*/ 5199840 w 11152965"/>
              <a:gd name="connsiteY37" fmla="*/ 28575 h 2667000"/>
              <a:gd name="connsiteX38" fmla="*/ 2485215 w 11152965"/>
              <a:gd name="connsiteY38" fmla="*/ 0 h 2667000"/>
              <a:gd name="connsiteX39" fmla="*/ 459596 w 11152965"/>
              <a:gd name="connsiteY39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47540 w 11152965"/>
              <a:gd name="connsiteY14" fmla="*/ 2438400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65647 w 11152965"/>
              <a:gd name="connsiteY14" fmla="*/ 2502724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92807 w 11152965"/>
              <a:gd name="connsiteY14" fmla="*/ 2539481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418915 w 11152965"/>
              <a:gd name="connsiteY12" fmla="*/ 2543175 h 2667000"/>
              <a:gd name="connsiteX13" fmla="*/ 5892807 w 11152965"/>
              <a:gd name="connsiteY13" fmla="*/ 2539481 h 2667000"/>
              <a:gd name="connsiteX14" fmla="*/ 6657165 w 11152965"/>
              <a:gd name="connsiteY14" fmla="*/ 2400300 h 2667000"/>
              <a:gd name="connsiteX15" fmla="*/ 7095315 w 11152965"/>
              <a:gd name="connsiteY15" fmla="*/ 2343150 h 2667000"/>
              <a:gd name="connsiteX16" fmla="*/ 7476315 w 11152965"/>
              <a:gd name="connsiteY16" fmla="*/ 2305050 h 2667000"/>
              <a:gd name="connsiteX17" fmla="*/ 7904940 w 11152965"/>
              <a:gd name="connsiteY17" fmla="*/ 2228850 h 2667000"/>
              <a:gd name="connsiteX18" fmla="*/ 8371665 w 11152965"/>
              <a:gd name="connsiteY18" fmla="*/ 2171700 h 2667000"/>
              <a:gd name="connsiteX19" fmla="*/ 8924115 w 11152965"/>
              <a:gd name="connsiteY19" fmla="*/ 2085975 h 2667000"/>
              <a:gd name="connsiteX20" fmla="*/ 10209990 w 11152965"/>
              <a:gd name="connsiteY20" fmla="*/ 1885950 h 2667000"/>
              <a:gd name="connsiteX21" fmla="*/ 10905315 w 11152965"/>
              <a:gd name="connsiteY21" fmla="*/ 1628775 h 2667000"/>
              <a:gd name="connsiteX22" fmla="*/ 11133915 w 11152965"/>
              <a:gd name="connsiteY22" fmla="*/ 1276350 h 2667000"/>
              <a:gd name="connsiteX23" fmla="*/ 11143440 w 11152965"/>
              <a:gd name="connsiteY23" fmla="*/ 1095375 h 2667000"/>
              <a:gd name="connsiteX24" fmla="*/ 11152965 w 11152965"/>
              <a:gd name="connsiteY24" fmla="*/ 942975 h 2667000"/>
              <a:gd name="connsiteX25" fmla="*/ 11105340 w 11152965"/>
              <a:gd name="connsiteY25" fmla="*/ 628650 h 2667000"/>
              <a:gd name="connsiteX26" fmla="*/ 11038665 w 11152965"/>
              <a:gd name="connsiteY26" fmla="*/ 523875 h 2667000"/>
              <a:gd name="connsiteX27" fmla="*/ 10952940 w 11152965"/>
              <a:gd name="connsiteY27" fmla="*/ 409575 h 2667000"/>
              <a:gd name="connsiteX28" fmla="*/ 10714815 w 11152965"/>
              <a:gd name="connsiteY28" fmla="*/ 238125 h 2667000"/>
              <a:gd name="connsiteX29" fmla="*/ 10600515 w 11152965"/>
              <a:gd name="connsiteY29" fmla="*/ 190500 h 2667000"/>
              <a:gd name="connsiteX30" fmla="*/ 10467165 w 11152965"/>
              <a:gd name="connsiteY30" fmla="*/ 171450 h 2667000"/>
              <a:gd name="connsiteX31" fmla="*/ 10257615 w 11152965"/>
              <a:gd name="connsiteY31" fmla="*/ 133350 h 2667000"/>
              <a:gd name="connsiteX32" fmla="*/ 9514665 w 11152965"/>
              <a:gd name="connsiteY32" fmla="*/ 85725 h 2667000"/>
              <a:gd name="connsiteX33" fmla="*/ 9114615 w 11152965"/>
              <a:gd name="connsiteY33" fmla="*/ 76200 h 2667000"/>
              <a:gd name="connsiteX34" fmla="*/ 5799915 w 11152965"/>
              <a:gd name="connsiteY34" fmla="*/ 47625 h 2667000"/>
              <a:gd name="connsiteX35" fmla="*/ 5199840 w 11152965"/>
              <a:gd name="connsiteY35" fmla="*/ 28575 h 2667000"/>
              <a:gd name="connsiteX36" fmla="*/ 2485215 w 11152965"/>
              <a:gd name="connsiteY36" fmla="*/ 0 h 2667000"/>
              <a:gd name="connsiteX37" fmla="*/ 459596 w 11152965"/>
              <a:gd name="connsiteY37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892807 w 11152965"/>
              <a:gd name="connsiteY12" fmla="*/ 2539481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095315 w 11152965"/>
              <a:gd name="connsiteY13" fmla="*/ 2343150 h 2667000"/>
              <a:gd name="connsiteX14" fmla="*/ 7476315 w 11152965"/>
              <a:gd name="connsiteY14" fmla="*/ 2305050 h 2667000"/>
              <a:gd name="connsiteX15" fmla="*/ 7904940 w 11152965"/>
              <a:gd name="connsiteY15" fmla="*/ 2228850 h 2667000"/>
              <a:gd name="connsiteX16" fmla="*/ 8371665 w 11152965"/>
              <a:gd name="connsiteY16" fmla="*/ 2171700 h 2667000"/>
              <a:gd name="connsiteX17" fmla="*/ 8924115 w 11152965"/>
              <a:gd name="connsiteY17" fmla="*/ 2085975 h 2667000"/>
              <a:gd name="connsiteX18" fmla="*/ 10209990 w 11152965"/>
              <a:gd name="connsiteY18" fmla="*/ 1885950 h 2667000"/>
              <a:gd name="connsiteX19" fmla="*/ 10905315 w 11152965"/>
              <a:gd name="connsiteY19" fmla="*/ 1628775 h 2667000"/>
              <a:gd name="connsiteX20" fmla="*/ 11133915 w 11152965"/>
              <a:gd name="connsiteY20" fmla="*/ 1276350 h 2667000"/>
              <a:gd name="connsiteX21" fmla="*/ 11143440 w 11152965"/>
              <a:gd name="connsiteY21" fmla="*/ 1095375 h 2667000"/>
              <a:gd name="connsiteX22" fmla="*/ 11152965 w 11152965"/>
              <a:gd name="connsiteY22" fmla="*/ 942975 h 2667000"/>
              <a:gd name="connsiteX23" fmla="*/ 11105340 w 11152965"/>
              <a:gd name="connsiteY23" fmla="*/ 628650 h 2667000"/>
              <a:gd name="connsiteX24" fmla="*/ 11038665 w 11152965"/>
              <a:gd name="connsiteY24" fmla="*/ 523875 h 2667000"/>
              <a:gd name="connsiteX25" fmla="*/ 10952940 w 11152965"/>
              <a:gd name="connsiteY25" fmla="*/ 409575 h 2667000"/>
              <a:gd name="connsiteX26" fmla="*/ 10714815 w 11152965"/>
              <a:gd name="connsiteY26" fmla="*/ 238125 h 2667000"/>
              <a:gd name="connsiteX27" fmla="*/ 10600515 w 11152965"/>
              <a:gd name="connsiteY27" fmla="*/ 190500 h 2667000"/>
              <a:gd name="connsiteX28" fmla="*/ 10467165 w 11152965"/>
              <a:gd name="connsiteY28" fmla="*/ 171450 h 2667000"/>
              <a:gd name="connsiteX29" fmla="*/ 10257615 w 11152965"/>
              <a:gd name="connsiteY29" fmla="*/ 133350 h 2667000"/>
              <a:gd name="connsiteX30" fmla="*/ 9514665 w 11152965"/>
              <a:gd name="connsiteY30" fmla="*/ 85725 h 2667000"/>
              <a:gd name="connsiteX31" fmla="*/ 9114615 w 11152965"/>
              <a:gd name="connsiteY31" fmla="*/ 76200 h 2667000"/>
              <a:gd name="connsiteX32" fmla="*/ 5799915 w 11152965"/>
              <a:gd name="connsiteY32" fmla="*/ 47625 h 2667000"/>
              <a:gd name="connsiteX33" fmla="*/ 5199840 w 11152965"/>
              <a:gd name="connsiteY33" fmla="*/ 28575 h 2667000"/>
              <a:gd name="connsiteX34" fmla="*/ 2485215 w 11152965"/>
              <a:gd name="connsiteY34" fmla="*/ 0 h 2667000"/>
              <a:gd name="connsiteX35" fmla="*/ 459596 w 11152965"/>
              <a:gd name="connsiteY35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904940 w 11152965"/>
              <a:gd name="connsiteY14" fmla="*/ 2228850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924115 w 11152965"/>
              <a:gd name="connsiteY15" fmla="*/ 2085975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60641"/>
              <a:gd name="connsiteY0" fmla="*/ 15474 h 2667000"/>
              <a:gd name="connsiteX1" fmla="*/ 37290 w 11160641"/>
              <a:gd name="connsiteY1" fmla="*/ 609600 h 2667000"/>
              <a:gd name="connsiteX2" fmla="*/ 18240 w 11160641"/>
              <a:gd name="connsiteY2" fmla="*/ 742950 h 2667000"/>
              <a:gd name="connsiteX3" fmla="*/ 18240 w 11160641"/>
              <a:gd name="connsiteY3" fmla="*/ 1219200 h 2667000"/>
              <a:gd name="connsiteX4" fmla="*/ 161115 w 11160641"/>
              <a:gd name="connsiteY4" fmla="*/ 1552575 h 2667000"/>
              <a:gd name="connsiteX5" fmla="*/ 294465 w 11160641"/>
              <a:gd name="connsiteY5" fmla="*/ 1724025 h 2667000"/>
              <a:gd name="connsiteX6" fmla="*/ 475440 w 11160641"/>
              <a:gd name="connsiteY6" fmla="*/ 1876425 h 2667000"/>
              <a:gd name="connsiteX7" fmla="*/ 1256490 w 11160641"/>
              <a:gd name="connsiteY7" fmla="*/ 2266950 h 2667000"/>
              <a:gd name="connsiteX8" fmla="*/ 2170890 w 11160641"/>
              <a:gd name="connsiteY8" fmla="*/ 2514600 h 2667000"/>
              <a:gd name="connsiteX9" fmla="*/ 3342465 w 11160641"/>
              <a:gd name="connsiteY9" fmla="*/ 2647950 h 2667000"/>
              <a:gd name="connsiteX10" fmla="*/ 3761565 w 11160641"/>
              <a:gd name="connsiteY10" fmla="*/ 2657475 h 2667000"/>
              <a:gd name="connsiteX11" fmla="*/ 4352115 w 11160641"/>
              <a:gd name="connsiteY11" fmla="*/ 2667000 h 2667000"/>
              <a:gd name="connsiteX12" fmla="*/ 5910913 w 11160641"/>
              <a:gd name="connsiteY12" fmla="*/ 2594615 h 2667000"/>
              <a:gd name="connsiteX13" fmla="*/ 7476315 w 11160641"/>
              <a:gd name="connsiteY13" fmla="*/ 2305050 h 2667000"/>
              <a:gd name="connsiteX14" fmla="*/ 7895886 w 11160641"/>
              <a:gd name="connsiteY14" fmla="*/ 2155338 h 2667000"/>
              <a:gd name="connsiteX15" fmla="*/ 9087077 w 11160641"/>
              <a:gd name="connsiteY15" fmla="*/ 2113543 h 2667000"/>
              <a:gd name="connsiteX16" fmla="*/ 10807519 w 11160641"/>
              <a:gd name="connsiteY16" fmla="*/ 2023787 h 2667000"/>
              <a:gd name="connsiteX17" fmla="*/ 11133915 w 11160641"/>
              <a:gd name="connsiteY17" fmla="*/ 1276350 h 2667000"/>
              <a:gd name="connsiteX18" fmla="*/ 11143440 w 11160641"/>
              <a:gd name="connsiteY18" fmla="*/ 1095375 h 2667000"/>
              <a:gd name="connsiteX19" fmla="*/ 11152965 w 11160641"/>
              <a:gd name="connsiteY19" fmla="*/ 942975 h 2667000"/>
              <a:gd name="connsiteX20" fmla="*/ 11105340 w 11160641"/>
              <a:gd name="connsiteY20" fmla="*/ 628650 h 2667000"/>
              <a:gd name="connsiteX21" fmla="*/ 11038665 w 11160641"/>
              <a:gd name="connsiteY21" fmla="*/ 523875 h 2667000"/>
              <a:gd name="connsiteX22" fmla="*/ 10952940 w 11160641"/>
              <a:gd name="connsiteY22" fmla="*/ 409575 h 2667000"/>
              <a:gd name="connsiteX23" fmla="*/ 10714815 w 11160641"/>
              <a:gd name="connsiteY23" fmla="*/ 238125 h 2667000"/>
              <a:gd name="connsiteX24" fmla="*/ 10600515 w 11160641"/>
              <a:gd name="connsiteY24" fmla="*/ 190500 h 2667000"/>
              <a:gd name="connsiteX25" fmla="*/ 10467165 w 11160641"/>
              <a:gd name="connsiteY25" fmla="*/ 171450 h 2667000"/>
              <a:gd name="connsiteX26" fmla="*/ 10257615 w 11160641"/>
              <a:gd name="connsiteY26" fmla="*/ 133350 h 2667000"/>
              <a:gd name="connsiteX27" fmla="*/ 9514665 w 11160641"/>
              <a:gd name="connsiteY27" fmla="*/ 85725 h 2667000"/>
              <a:gd name="connsiteX28" fmla="*/ 9114615 w 11160641"/>
              <a:gd name="connsiteY28" fmla="*/ 76200 h 2667000"/>
              <a:gd name="connsiteX29" fmla="*/ 5799915 w 11160641"/>
              <a:gd name="connsiteY29" fmla="*/ 47625 h 2667000"/>
              <a:gd name="connsiteX30" fmla="*/ 5199840 w 11160641"/>
              <a:gd name="connsiteY30" fmla="*/ 28575 h 2667000"/>
              <a:gd name="connsiteX31" fmla="*/ 2485215 w 11160641"/>
              <a:gd name="connsiteY31" fmla="*/ 0 h 2667000"/>
              <a:gd name="connsiteX32" fmla="*/ 459596 w 11160641"/>
              <a:gd name="connsiteY32" fmla="*/ 15474 h 2667000"/>
              <a:gd name="connsiteX0" fmla="*/ 459596 w 11167120"/>
              <a:gd name="connsiteY0" fmla="*/ 15474 h 2667000"/>
              <a:gd name="connsiteX1" fmla="*/ 37290 w 11167120"/>
              <a:gd name="connsiteY1" fmla="*/ 609600 h 2667000"/>
              <a:gd name="connsiteX2" fmla="*/ 18240 w 11167120"/>
              <a:gd name="connsiteY2" fmla="*/ 742950 h 2667000"/>
              <a:gd name="connsiteX3" fmla="*/ 18240 w 11167120"/>
              <a:gd name="connsiteY3" fmla="*/ 1219200 h 2667000"/>
              <a:gd name="connsiteX4" fmla="*/ 161115 w 11167120"/>
              <a:gd name="connsiteY4" fmla="*/ 1552575 h 2667000"/>
              <a:gd name="connsiteX5" fmla="*/ 294465 w 11167120"/>
              <a:gd name="connsiteY5" fmla="*/ 1724025 h 2667000"/>
              <a:gd name="connsiteX6" fmla="*/ 475440 w 11167120"/>
              <a:gd name="connsiteY6" fmla="*/ 1876425 h 2667000"/>
              <a:gd name="connsiteX7" fmla="*/ 1256490 w 11167120"/>
              <a:gd name="connsiteY7" fmla="*/ 2266950 h 2667000"/>
              <a:gd name="connsiteX8" fmla="*/ 2170890 w 11167120"/>
              <a:gd name="connsiteY8" fmla="*/ 2514600 h 2667000"/>
              <a:gd name="connsiteX9" fmla="*/ 3342465 w 11167120"/>
              <a:gd name="connsiteY9" fmla="*/ 2647950 h 2667000"/>
              <a:gd name="connsiteX10" fmla="*/ 3761565 w 11167120"/>
              <a:gd name="connsiteY10" fmla="*/ 2657475 h 2667000"/>
              <a:gd name="connsiteX11" fmla="*/ 4352115 w 11167120"/>
              <a:gd name="connsiteY11" fmla="*/ 2667000 h 2667000"/>
              <a:gd name="connsiteX12" fmla="*/ 5910913 w 11167120"/>
              <a:gd name="connsiteY12" fmla="*/ 2594615 h 2667000"/>
              <a:gd name="connsiteX13" fmla="*/ 7476315 w 11167120"/>
              <a:gd name="connsiteY13" fmla="*/ 2305050 h 2667000"/>
              <a:gd name="connsiteX14" fmla="*/ 7895886 w 11167120"/>
              <a:gd name="connsiteY14" fmla="*/ 2155338 h 2667000"/>
              <a:gd name="connsiteX15" fmla="*/ 9087077 w 11167120"/>
              <a:gd name="connsiteY15" fmla="*/ 2113543 h 2667000"/>
              <a:gd name="connsiteX16" fmla="*/ 10807519 w 11167120"/>
              <a:gd name="connsiteY16" fmla="*/ 2023787 h 2667000"/>
              <a:gd name="connsiteX17" fmla="*/ 11133915 w 11167120"/>
              <a:gd name="connsiteY17" fmla="*/ 1276350 h 2667000"/>
              <a:gd name="connsiteX18" fmla="*/ 11152965 w 11167120"/>
              <a:gd name="connsiteY18" fmla="*/ 942975 h 2667000"/>
              <a:gd name="connsiteX19" fmla="*/ 11105340 w 11167120"/>
              <a:gd name="connsiteY19" fmla="*/ 628650 h 2667000"/>
              <a:gd name="connsiteX20" fmla="*/ 11038665 w 11167120"/>
              <a:gd name="connsiteY20" fmla="*/ 523875 h 2667000"/>
              <a:gd name="connsiteX21" fmla="*/ 10952940 w 11167120"/>
              <a:gd name="connsiteY21" fmla="*/ 409575 h 2667000"/>
              <a:gd name="connsiteX22" fmla="*/ 10714815 w 11167120"/>
              <a:gd name="connsiteY22" fmla="*/ 238125 h 2667000"/>
              <a:gd name="connsiteX23" fmla="*/ 10600515 w 11167120"/>
              <a:gd name="connsiteY23" fmla="*/ 190500 h 2667000"/>
              <a:gd name="connsiteX24" fmla="*/ 10467165 w 11167120"/>
              <a:gd name="connsiteY24" fmla="*/ 171450 h 2667000"/>
              <a:gd name="connsiteX25" fmla="*/ 10257615 w 11167120"/>
              <a:gd name="connsiteY25" fmla="*/ 133350 h 2667000"/>
              <a:gd name="connsiteX26" fmla="*/ 9514665 w 11167120"/>
              <a:gd name="connsiteY26" fmla="*/ 85725 h 2667000"/>
              <a:gd name="connsiteX27" fmla="*/ 9114615 w 11167120"/>
              <a:gd name="connsiteY27" fmla="*/ 76200 h 2667000"/>
              <a:gd name="connsiteX28" fmla="*/ 5799915 w 11167120"/>
              <a:gd name="connsiteY28" fmla="*/ 47625 h 2667000"/>
              <a:gd name="connsiteX29" fmla="*/ 5199840 w 11167120"/>
              <a:gd name="connsiteY29" fmla="*/ 28575 h 2667000"/>
              <a:gd name="connsiteX30" fmla="*/ 2485215 w 11167120"/>
              <a:gd name="connsiteY30" fmla="*/ 0 h 2667000"/>
              <a:gd name="connsiteX31" fmla="*/ 459596 w 11167120"/>
              <a:gd name="connsiteY31" fmla="*/ 15474 h 2667000"/>
              <a:gd name="connsiteX0" fmla="*/ 459596 w 11152756"/>
              <a:gd name="connsiteY0" fmla="*/ 15474 h 2667000"/>
              <a:gd name="connsiteX1" fmla="*/ 37290 w 11152756"/>
              <a:gd name="connsiteY1" fmla="*/ 609600 h 2667000"/>
              <a:gd name="connsiteX2" fmla="*/ 18240 w 11152756"/>
              <a:gd name="connsiteY2" fmla="*/ 742950 h 2667000"/>
              <a:gd name="connsiteX3" fmla="*/ 18240 w 11152756"/>
              <a:gd name="connsiteY3" fmla="*/ 1219200 h 2667000"/>
              <a:gd name="connsiteX4" fmla="*/ 161115 w 11152756"/>
              <a:gd name="connsiteY4" fmla="*/ 1552575 h 2667000"/>
              <a:gd name="connsiteX5" fmla="*/ 294465 w 11152756"/>
              <a:gd name="connsiteY5" fmla="*/ 1724025 h 2667000"/>
              <a:gd name="connsiteX6" fmla="*/ 475440 w 11152756"/>
              <a:gd name="connsiteY6" fmla="*/ 1876425 h 2667000"/>
              <a:gd name="connsiteX7" fmla="*/ 1256490 w 11152756"/>
              <a:gd name="connsiteY7" fmla="*/ 2266950 h 2667000"/>
              <a:gd name="connsiteX8" fmla="*/ 2170890 w 11152756"/>
              <a:gd name="connsiteY8" fmla="*/ 2514600 h 2667000"/>
              <a:gd name="connsiteX9" fmla="*/ 3342465 w 11152756"/>
              <a:gd name="connsiteY9" fmla="*/ 2647950 h 2667000"/>
              <a:gd name="connsiteX10" fmla="*/ 3761565 w 11152756"/>
              <a:gd name="connsiteY10" fmla="*/ 2657475 h 2667000"/>
              <a:gd name="connsiteX11" fmla="*/ 4352115 w 11152756"/>
              <a:gd name="connsiteY11" fmla="*/ 2667000 h 2667000"/>
              <a:gd name="connsiteX12" fmla="*/ 5910913 w 11152756"/>
              <a:gd name="connsiteY12" fmla="*/ 2594615 h 2667000"/>
              <a:gd name="connsiteX13" fmla="*/ 7476315 w 11152756"/>
              <a:gd name="connsiteY13" fmla="*/ 2305050 h 2667000"/>
              <a:gd name="connsiteX14" fmla="*/ 7895886 w 11152756"/>
              <a:gd name="connsiteY14" fmla="*/ 2155338 h 2667000"/>
              <a:gd name="connsiteX15" fmla="*/ 9087077 w 11152756"/>
              <a:gd name="connsiteY15" fmla="*/ 2113543 h 2667000"/>
              <a:gd name="connsiteX16" fmla="*/ 10807519 w 11152756"/>
              <a:gd name="connsiteY16" fmla="*/ 2023787 h 2667000"/>
              <a:gd name="connsiteX17" fmla="*/ 11133915 w 11152756"/>
              <a:gd name="connsiteY17" fmla="*/ 1276350 h 2667000"/>
              <a:gd name="connsiteX18" fmla="*/ 11105340 w 11152756"/>
              <a:gd name="connsiteY18" fmla="*/ 628650 h 2667000"/>
              <a:gd name="connsiteX19" fmla="*/ 11038665 w 11152756"/>
              <a:gd name="connsiteY19" fmla="*/ 523875 h 2667000"/>
              <a:gd name="connsiteX20" fmla="*/ 10952940 w 11152756"/>
              <a:gd name="connsiteY20" fmla="*/ 409575 h 2667000"/>
              <a:gd name="connsiteX21" fmla="*/ 10714815 w 11152756"/>
              <a:gd name="connsiteY21" fmla="*/ 238125 h 2667000"/>
              <a:gd name="connsiteX22" fmla="*/ 10600515 w 11152756"/>
              <a:gd name="connsiteY22" fmla="*/ 190500 h 2667000"/>
              <a:gd name="connsiteX23" fmla="*/ 10467165 w 11152756"/>
              <a:gd name="connsiteY23" fmla="*/ 171450 h 2667000"/>
              <a:gd name="connsiteX24" fmla="*/ 10257615 w 11152756"/>
              <a:gd name="connsiteY24" fmla="*/ 133350 h 2667000"/>
              <a:gd name="connsiteX25" fmla="*/ 9514665 w 11152756"/>
              <a:gd name="connsiteY25" fmla="*/ 85725 h 2667000"/>
              <a:gd name="connsiteX26" fmla="*/ 9114615 w 11152756"/>
              <a:gd name="connsiteY26" fmla="*/ 76200 h 2667000"/>
              <a:gd name="connsiteX27" fmla="*/ 5799915 w 11152756"/>
              <a:gd name="connsiteY27" fmla="*/ 47625 h 2667000"/>
              <a:gd name="connsiteX28" fmla="*/ 5199840 w 11152756"/>
              <a:gd name="connsiteY28" fmla="*/ 28575 h 2667000"/>
              <a:gd name="connsiteX29" fmla="*/ 2485215 w 11152756"/>
              <a:gd name="connsiteY29" fmla="*/ 0 h 2667000"/>
              <a:gd name="connsiteX30" fmla="*/ 459596 w 11152756"/>
              <a:gd name="connsiteY30" fmla="*/ 15474 h 2667000"/>
              <a:gd name="connsiteX0" fmla="*/ 459596 w 11138198"/>
              <a:gd name="connsiteY0" fmla="*/ 15474 h 2667000"/>
              <a:gd name="connsiteX1" fmla="*/ 37290 w 11138198"/>
              <a:gd name="connsiteY1" fmla="*/ 609600 h 2667000"/>
              <a:gd name="connsiteX2" fmla="*/ 18240 w 11138198"/>
              <a:gd name="connsiteY2" fmla="*/ 742950 h 2667000"/>
              <a:gd name="connsiteX3" fmla="*/ 18240 w 11138198"/>
              <a:gd name="connsiteY3" fmla="*/ 1219200 h 2667000"/>
              <a:gd name="connsiteX4" fmla="*/ 161115 w 11138198"/>
              <a:gd name="connsiteY4" fmla="*/ 1552575 h 2667000"/>
              <a:gd name="connsiteX5" fmla="*/ 294465 w 11138198"/>
              <a:gd name="connsiteY5" fmla="*/ 1724025 h 2667000"/>
              <a:gd name="connsiteX6" fmla="*/ 475440 w 11138198"/>
              <a:gd name="connsiteY6" fmla="*/ 1876425 h 2667000"/>
              <a:gd name="connsiteX7" fmla="*/ 1256490 w 11138198"/>
              <a:gd name="connsiteY7" fmla="*/ 2266950 h 2667000"/>
              <a:gd name="connsiteX8" fmla="*/ 2170890 w 11138198"/>
              <a:gd name="connsiteY8" fmla="*/ 2514600 h 2667000"/>
              <a:gd name="connsiteX9" fmla="*/ 3342465 w 11138198"/>
              <a:gd name="connsiteY9" fmla="*/ 2647950 h 2667000"/>
              <a:gd name="connsiteX10" fmla="*/ 3761565 w 11138198"/>
              <a:gd name="connsiteY10" fmla="*/ 2657475 h 2667000"/>
              <a:gd name="connsiteX11" fmla="*/ 4352115 w 11138198"/>
              <a:gd name="connsiteY11" fmla="*/ 2667000 h 2667000"/>
              <a:gd name="connsiteX12" fmla="*/ 5910913 w 11138198"/>
              <a:gd name="connsiteY12" fmla="*/ 2594615 h 2667000"/>
              <a:gd name="connsiteX13" fmla="*/ 7476315 w 11138198"/>
              <a:gd name="connsiteY13" fmla="*/ 2305050 h 2667000"/>
              <a:gd name="connsiteX14" fmla="*/ 7895886 w 11138198"/>
              <a:gd name="connsiteY14" fmla="*/ 2155338 h 2667000"/>
              <a:gd name="connsiteX15" fmla="*/ 9087077 w 11138198"/>
              <a:gd name="connsiteY15" fmla="*/ 2113543 h 2667000"/>
              <a:gd name="connsiteX16" fmla="*/ 10807519 w 11138198"/>
              <a:gd name="connsiteY16" fmla="*/ 2023787 h 2667000"/>
              <a:gd name="connsiteX17" fmla="*/ 11133915 w 11138198"/>
              <a:gd name="connsiteY17" fmla="*/ 1276350 h 2667000"/>
              <a:gd name="connsiteX18" fmla="*/ 11105340 w 11138198"/>
              <a:gd name="connsiteY18" fmla="*/ 628650 h 2667000"/>
              <a:gd name="connsiteX19" fmla="*/ 11038665 w 11138198"/>
              <a:gd name="connsiteY19" fmla="*/ 523875 h 2667000"/>
              <a:gd name="connsiteX20" fmla="*/ 10952940 w 11138198"/>
              <a:gd name="connsiteY20" fmla="*/ 409575 h 2667000"/>
              <a:gd name="connsiteX21" fmla="*/ 10714815 w 11138198"/>
              <a:gd name="connsiteY21" fmla="*/ 238125 h 2667000"/>
              <a:gd name="connsiteX22" fmla="*/ 10600515 w 11138198"/>
              <a:gd name="connsiteY22" fmla="*/ 190500 h 2667000"/>
              <a:gd name="connsiteX23" fmla="*/ 10467165 w 11138198"/>
              <a:gd name="connsiteY23" fmla="*/ 171450 h 2667000"/>
              <a:gd name="connsiteX24" fmla="*/ 10257615 w 11138198"/>
              <a:gd name="connsiteY24" fmla="*/ 133350 h 2667000"/>
              <a:gd name="connsiteX25" fmla="*/ 9514665 w 11138198"/>
              <a:gd name="connsiteY25" fmla="*/ 85725 h 2667000"/>
              <a:gd name="connsiteX26" fmla="*/ 9114615 w 11138198"/>
              <a:gd name="connsiteY26" fmla="*/ 76200 h 2667000"/>
              <a:gd name="connsiteX27" fmla="*/ 5799915 w 11138198"/>
              <a:gd name="connsiteY27" fmla="*/ 47625 h 2667000"/>
              <a:gd name="connsiteX28" fmla="*/ 5199840 w 11138198"/>
              <a:gd name="connsiteY28" fmla="*/ 28575 h 2667000"/>
              <a:gd name="connsiteX29" fmla="*/ 2485215 w 11138198"/>
              <a:gd name="connsiteY29" fmla="*/ 0 h 2667000"/>
              <a:gd name="connsiteX30" fmla="*/ 459596 w 11138198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256490 w 11137906"/>
              <a:gd name="connsiteY7" fmla="*/ 2266950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261425 w 11137906"/>
              <a:gd name="connsiteY8" fmla="*/ 2477844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42906 w 11137906"/>
              <a:gd name="connsiteY8" fmla="*/ 2431898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470"/>
              <a:gd name="connsiteX1" fmla="*/ 37290 w 11137906"/>
              <a:gd name="connsiteY1" fmla="*/ 609600 h 2667470"/>
              <a:gd name="connsiteX2" fmla="*/ 18240 w 11137906"/>
              <a:gd name="connsiteY2" fmla="*/ 742950 h 2667470"/>
              <a:gd name="connsiteX3" fmla="*/ 18240 w 11137906"/>
              <a:gd name="connsiteY3" fmla="*/ 1219200 h 2667470"/>
              <a:gd name="connsiteX4" fmla="*/ 161115 w 11137906"/>
              <a:gd name="connsiteY4" fmla="*/ 1552575 h 2667470"/>
              <a:gd name="connsiteX5" fmla="*/ 294465 w 11137906"/>
              <a:gd name="connsiteY5" fmla="*/ 1724025 h 2667470"/>
              <a:gd name="connsiteX6" fmla="*/ 475440 w 11137906"/>
              <a:gd name="connsiteY6" fmla="*/ 1876425 h 2667470"/>
              <a:gd name="connsiteX7" fmla="*/ 1365131 w 11137906"/>
              <a:gd name="connsiteY7" fmla="*/ 2156679 h 2667470"/>
              <a:gd name="connsiteX8" fmla="*/ 2397227 w 11137906"/>
              <a:gd name="connsiteY8" fmla="*/ 2422709 h 2667470"/>
              <a:gd name="connsiteX9" fmla="*/ 3342465 w 11137906"/>
              <a:gd name="connsiteY9" fmla="*/ 2647950 h 2667470"/>
              <a:gd name="connsiteX10" fmla="*/ 3761565 w 11137906"/>
              <a:gd name="connsiteY10" fmla="*/ 2657475 h 2667470"/>
              <a:gd name="connsiteX11" fmla="*/ 4352115 w 11137906"/>
              <a:gd name="connsiteY11" fmla="*/ 2667000 h 2667470"/>
              <a:gd name="connsiteX12" fmla="*/ 5910913 w 11137906"/>
              <a:gd name="connsiteY12" fmla="*/ 2594615 h 2667470"/>
              <a:gd name="connsiteX13" fmla="*/ 7476315 w 11137906"/>
              <a:gd name="connsiteY13" fmla="*/ 2305050 h 2667470"/>
              <a:gd name="connsiteX14" fmla="*/ 7895886 w 11137906"/>
              <a:gd name="connsiteY14" fmla="*/ 2155338 h 2667470"/>
              <a:gd name="connsiteX15" fmla="*/ 9087077 w 11137906"/>
              <a:gd name="connsiteY15" fmla="*/ 2113543 h 2667470"/>
              <a:gd name="connsiteX16" fmla="*/ 10807519 w 11137906"/>
              <a:gd name="connsiteY16" fmla="*/ 2023787 h 2667470"/>
              <a:gd name="connsiteX17" fmla="*/ 11133915 w 11137906"/>
              <a:gd name="connsiteY17" fmla="*/ 1276350 h 2667470"/>
              <a:gd name="connsiteX18" fmla="*/ 11105340 w 11137906"/>
              <a:gd name="connsiteY18" fmla="*/ 628650 h 2667470"/>
              <a:gd name="connsiteX19" fmla="*/ 11038665 w 11137906"/>
              <a:gd name="connsiteY19" fmla="*/ 523875 h 2667470"/>
              <a:gd name="connsiteX20" fmla="*/ 10952940 w 11137906"/>
              <a:gd name="connsiteY20" fmla="*/ 409575 h 2667470"/>
              <a:gd name="connsiteX21" fmla="*/ 10714815 w 11137906"/>
              <a:gd name="connsiteY21" fmla="*/ 238125 h 2667470"/>
              <a:gd name="connsiteX22" fmla="*/ 10600515 w 11137906"/>
              <a:gd name="connsiteY22" fmla="*/ 190500 h 2667470"/>
              <a:gd name="connsiteX23" fmla="*/ 10467165 w 11137906"/>
              <a:gd name="connsiteY23" fmla="*/ 171450 h 2667470"/>
              <a:gd name="connsiteX24" fmla="*/ 10257615 w 11137906"/>
              <a:gd name="connsiteY24" fmla="*/ 133350 h 2667470"/>
              <a:gd name="connsiteX25" fmla="*/ 9514665 w 11137906"/>
              <a:gd name="connsiteY25" fmla="*/ 85725 h 2667470"/>
              <a:gd name="connsiteX26" fmla="*/ 9114615 w 11137906"/>
              <a:gd name="connsiteY26" fmla="*/ 76200 h 2667470"/>
              <a:gd name="connsiteX27" fmla="*/ 5799915 w 11137906"/>
              <a:gd name="connsiteY27" fmla="*/ 47625 h 2667470"/>
              <a:gd name="connsiteX28" fmla="*/ 5199840 w 11137906"/>
              <a:gd name="connsiteY28" fmla="*/ 28575 h 2667470"/>
              <a:gd name="connsiteX29" fmla="*/ 2485215 w 11137906"/>
              <a:gd name="connsiteY29" fmla="*/ 0 h 2667470"/>
              <a:gd name="connsiteX30" fmla="*/ 459596 w 11137906"/>
              <a:gd name="connsiteY30" fmla="*/ 15474 h 266747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61565 w 11137906"/>
              <a:gd name="connsiteY9" fmla="*/ 2657475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06443"/>
              <a:gd name="connsiteX1" fmla="*/ 37290 w 11137906"/>
              <a:gd name="connsiteY1" fmla="*/ 609600 h 2606443"/>
              <a:gd name="connsiteX2" fmla="*/ 18240 w 11137906"/>
              <a:gd name="connsiteY2" fmla="*/ 742950 h 2606443"/>
              <a:gd name="connsiteX3" fmla="*/ 18240 w 11137906"/>
              <a:gd name="connsiteY3" fmla="*/ 1219200 h 2606443"/>
              <a:gd name="connsiteX4" fmla="*/ 161115 w 11137906"/>
              <a:gd name="connsiteY4" fmla="*/ 1552575 h 2606443"/>
              <a:gd name="connsiteX5" fmla="*/ 294465 w 11137906"/>
              <a:gd name="connsiteY5" fmla="*/ 1724025 h 2606443"/>
              <a:gd name="connsiteX6" fmla="*/ 475440 w 11137906"/>
              <a:gd name="connsiteY6" fmla="*/ 1876425 h 2606443"/>
              <a:gd name="connsiteX7" fmla="*/ 1365131 w 11137906"/>
              <a:gd name="connsiteY7" fmla="*/ 2156679 h 2606443"/>
              <a:gd name="connsiteX8" fmla="*/ 2397227 w 11137906"/>
              <a:gd name="connsiteY8" fmla="*/ 2422709 h 2606443"/>
              <a:gd name="connsiteX9" fmla="*/ 3743458 w 11137906"/>
              <a:gd name="connsiteY9" fmla="*/ 2602340 h 2606443"/>
              <a:gd name="connsiteX10" fmla="*/ 4424543 w 11137906"/>
              <a:gd name="connsiteY10" fmla="*/ 2565919 h 2606443"/>
              <a:gd name="connsiteX11" fmla="*/ 5910913 w 11137906"/>
              <a:gd name="connsiteY11" fmla="*/ 2594615 h 2606443"/>
              <a:gd name="connsiteX12" fmla="*/ 7476315 w 11137906"/>
              <a:gd name="connsiteY12" fmla="*/ 2305050 h 2606443"/>
              <a:gd name="connsiteX13" fmla="*/ 7895886 w 11137906"/>
              <a:gd name="connsiteY13" fmla="*/ 2155338 h 2606443"/>
              <a:gd name="connsiteX14" fmla="*/ 9087077 w 11137906"/>
              <a:gd name="connsiteY14" fmla="*/ 2113543 h 2606443"/>
              <a:gd name="connsiteX15" fmla="*/ 10807519 w 11137906"/>
              <a:gd name="connsiteY15" fmla="*/ 2023787 h 2606443"/>
              <a:gd name="connsiteX16" fmla="*/ 11133915 w 11137906"/>
              <a:gd name="connsiteY16" fmla="*/ 1276350 h 2606443"/>
              <a:gd name="connsiteX17" fmla="*/ 11105340 w 11137906"/>
              <a:gd name="connsiteY17" fmla="*/ 628650 h 2606443"/>
              <a:gd name="connsiteX18" fmla="*/ 11038665 w 11137906"/>
              <a:gd name="connsiteY18" fmla="*/ 523875 h 2606443"/>
              <a:gd name="connsiteX19" fmla="*/ 10952940 w 11137906"/>
              <a:gd name="connsiteY19" fmla="*/ 409575 h 2606443"/>
              <a:gd name="connsiteX20" fmla="*/ 10714815 w 11137906"/>
              <a:gd name="connsiteY20" fmla="*/ 238125 h 2606443"/>
              <a:gd name="connsiteX21" fmla="*/ 10600515 w 11137906"/>
              <a:gd name="connsiteY21" fmla="*/ 190500 h 2606443"/>
              <a:gd name="connsiteX22" fmla="*/ 10467165 w 11137906"/>
              <a:gd name="connsiteY22" fmla="*/ 171450 h 2606443"/>
              <a:gd name="connsiteX23" fmla="*/ 10257615 w 11137906"/>
              <a:gd name="connsiteY23" fmla="*/ 133350 h 2606443"/>
              <a:gd name="connsiteX24" fmla="*/ 9514665 w 11137906"/>
              <a:gd name="connsiteY24" fmla="*/ 85725 h 2606443"/>
              <a:gd name="connsiteX25" fmla="*/ 9114615 w 11137906"/>
              <a:gd name="connsiteY25" fmla="*/ 76200 h 2606443"/>
              <a:gd name="connsiteX26" fmla="*/ 5799915 w 11137906"/>
              <a:gd name="connsiteY26" fmla="*/ 47625 h 2606443"/>
              <a:gd name="connsiteX27" fmla="*/ 5199840 w 11137906"/>
              <a:gd name="connsiteY27" fmla="*/ 28575 h 2606443"/>
              <a:gd name="connsiteX28" fmla="*/ 2485215 w 11137906"/>
              <a:gd name="connsiteY28" fmla="*/ 0 h 2606443"/>
              <a:gd name="connsiteX29" fmla="*/ 459596 w 11137906"/>
              <a:gd name="connsiteY29" fmla="*/ 15474 h 260644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37906" h="2612023">
                <a:moveTo>
                  <a:pt x="459596" y="15474"/>
                </a:moveTo>
                <a:cubicBezTo>
                  <a:pt x="51608" y="117074"/>
                  <a:pt x="110849" y="488354"/>
                  <a:pt x="37290" y="609600"/>
                </a:cubicBezTo>
                <a:cubicBezTo>
                  <a:pt x="-36269" y="730846"/>
                  <a:pt x="22431" y="698245"/>
                  <a:pt x="18240" y="742950"/>
                </a:cubicBezTo>
                <a:cubicBezTo>
                  <a:pt x="5581" y="877976"/>
                  <a:pt x="2479" y="1102117"/>
                  <a:pt x="18240" y="1219200"/>
                </a:cubicBezTo>
                <a:cubicBezTo>
                  <a:pt x="35864" y="1350119"/>
                  <a:pt x="87764" y="1447333"/>
                  <a:pt x="161115" y="1552575"/>
                </a:cubicBezTo>
                <a:cubicBezTo>
                  <a:pt x="202513" y="1611973"/>
                  <a:pt x="244039" y="1672071"/>
                  <a:pt x="294465" y="1724025"/>
                </a:cubicBezTo>
                <a:cubicBezTo>
                  <a:pt x="349393" y="1780617"/>
                  <a:pt x="296996" y="1804316"/>
                  <a:pt x="475440" y="1876425"/>
                </a:cubicBezTo>
                <a:cubicBezTo>
                  <a:pt x="653884" y="1948534"/>
                  <a:pt x="1044833" y="2065632"/>
                  <a:pt x="1365131" y="2156679"/>
                </a:cubicBezTo>
                <a:cubicBezTo>
                  <a:pt x="1685429" y="2247726"/>
                  <a:pt x="2000839" y="2348432"/>
                  <a:pt x="2397227" y="2422709"/>
                </a:cubicBezTo>
                <a:cubicBezTo>
                  <a:pt x="2793615" y="2496986"/>
                  <a:pt x="3417643" y="2561625"/>
                  <a:pt x="3743458" y="2602340"/>
                </a:cubicBezTo>
                <a:lnTo>
                  <a:pt x="4424543" y="2593487"/>
                </a:lnTo>
                <a:cubicBezTo>
                  <a:pt x="4779750" y="2573821"/>
                  <a:pt x="5402284" y="2642688"/>
                  <a:pt x="5910913" y="2594615"/>
                </a:cubicBezTo>
                <a:cubicBezTo>
                  <a:pt x="6419542" y="2546542"/>
                  <a:pt x="7145486" y="2378263"/>
                  <a:pt x="7476315" y="2305050"/>
                </a:cubicBezTo>
                <a:cubicBezTo>
                  <a:pt x="7807144" y="2231837"/>
                  <a:pt x="7627426" y="2187256"/>
                  <a:pt x="7895886" y="2155338"/>
                </a:cubicBezTo>
                <a:cubicBezTo>
                  <a:pt x="8164346" y="2123420"/>
                  <a:pt x="8601805" y="2135468"/>
                  <a:pt x="9087077" y="2113543"/>
                </a:cubicBezTo>
                <a:cubicBezTo>
                  <a:pt x="9572349" y="2091618"/>
                  <a:pt x="10466379" y="2163319"/>
                  <a:pt x="10807519" y="2023787"/>
                </a:cubicBezTo>
                <a:cubicBezTo>
                  <a:pt x="11148659" y="1884255"/>
                  <a:pt x="11118352" y="1527144"/>
                  <a:pt x="11133915" y="1276350"/>
                </a:cubicBezTo>
                <a:cubicBezTo>
                  <a:pt x="11148077" y="1048134"/>
                  <a:pt x="11121215" y="754063"/>
                  <a:pt x="11105340" y="628650"/>
                </a:cubicBezTo>
                <a:cubicBezTo>
                  <a:pt x="11089465" y="503238"/>
                  <a:pt x="11062305" y="557858"/>
                  <a:pt x="11038665" y="523875"/>
                </a:cubicBezTo>
                <a:cubicBezTo>
                  <a:pt x="11011468" y="484779"/>
                  <a:pt x="10985859" y="443991"/>
                  <a:pt x="10952940" y="409575"/>
                </a:cubicBezTo>
                <a:cubicBezTo>
                  <a:pt x="10883142" y="336604"/>
                  <a:pt x="10804274" y="282855"/>
                  <a:pt x="10714815" y="238125"/>
                </a:cubicBezTo>
                <a:cubicBezTo>
                  <a:pt x="10677898" y="219666"/>
                  <a:pt x="10640371" y="201230"/>
                  <a:pt x="10600515" y="190500"/>
                </a:cubicBezTo>
                <a:cubicBezTo>
                  <a:pt x="10557158" y="178827"/>
                  <a:pt x="10511455" y="178832"/>
                  <a:pt x="10467165" y="171450"/>
                </a:cubicBezTo>
                <a:cubicBezTo>
                  <a:pt x="10397136" y="159778"/>
                  <a:pt x="10328324" y="139714"/>
                  <a:pt x="10257615" y="133350"/>
                </a:cubicBezTo>
                <a:cubicBezTo>
                  <a:pt x="10010456" y="111106"/>
                  <a:pt x="9762753" y="91632"/>
                  <a:pt x="9514665" y="85725"/>
                </a:cubicBezTo>
                <a:lnTo>
                  <a:pt x="9114615" y="76200"/>
                </a:lnTo>
                <a:lnTo>
                  <a:pt x="5799915" y="47625"/>
                </a:lnTo>
                <a:cubicBezTo>
                  <a:pt x="5599890" y="41275"/>
                  <a:pt x="5399955" y="30603"/>
                  <a:pt x="5199840" y="28575"/>
                </a:cubicBezTo>
                <a:lnTo>
                  <a:pt x="2485215" y="0"/>
                </a:lnTo>
                <a:lnTo>
                  <a:pt x="459596" y="15474"/>
                </a:lnTo>
                <a:close/>
              </a:path>
            </a:pathLst>
          </a:custGeom>
          <a:noFill/>
          <a:ln w="762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7097D850-28A3-B2C5-DCD2-C4285E70AE8D}"/>
              </a:ext>
            </a:extLst>
          </p:cNvPr>
          <p:cNvGrpSpPr/>
          <p:nvPr/>
        </p:nvGrpSpPr>
        <p:grpSpPr>
          <a:xfrm>
            <a:off x="7107840" y="6233389"/>
            <a:ext cx="1217769" cy="644613"/>
            <a:chOff x="10898851" y="6265232"/>
            <a:chExt cx="1217769" cy="644613"/>
          </a:xfrm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B4F08906-7D06-6504-93FD-C40AAEFAB239}"/>
                </a:ext>
              </a:extLst>
            </p:cNvPr>
            <p:cNvSpPr/>
            <p:nvPr/>
          </p:nvSpPr>
          <p:spPr>
            <a:xfrm>
              <a:off x="11051259" y="6265232"/>
              <a:ext cx="383874" cy="36933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73BEC86A-7AE0-71F6-19E1-4EED06AC8E83}"/>
                </a:ext>
              </a:extLst>
            </p:cNvPr>
            <p:cNvSpPr txBox="1"/>
            <p:nvPr/>
          </p:nvSpPr>
          <p:spPr>
            <a:xfrm>
              <a:off x="10898851" y="6265232"/>
              <a:ext cx="1217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(B, C, </a:t>
              </a:r>
              <a:r>
                <a:rPr lang="en-US" altLang="zh-TW" dirty="0">
                  <a:highlight>
                    <a:srgbClr val="C0C0C0"/>
                  </a:highlight>
                </a:rPr>
                <a:t>T</a:t>
              </a:r>
              <a:r>
                <a:rPr lang="en-US" altLang="zh-TW" baseline="-25000" dirty="0">
                  <a:highlight>
                    <a:srgbClr val="C0C0C0"/>
                  </a:highlight>
                </a:rPr>
                <a:t>P</a:t>
              </a:r>
              <a:r>
                <a:rPr lang="en-US" altLang="zh-TW" dirty="0">
                  <a:highlight>
                    <a:srgbClr val="C0C0C0"/>
                  </a:highlight>
                </a:rPr>
                <a:t>, D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E41EE758-5752-1657-2B1C-8E26B2DECA8B}"/>
                </a:ext>
              </a:extLst>
            </p:cNvPr>
            <p:cNvSpPr txBox="1"/>
            <p:nvPr/>
          </p:nvSpPr>
          <p:spPr>
            <a:xfrm>
              <a:off x="11274931" y="654051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92D050"/>
                  </a:solidFill>
                </a:rPr>
                <a:t>B’</a:t>
              </a:r>
              <a:endParaRPr lang="zh-TW" altLang="en-US" dirty="0">
                <a:solidFill>
                  <a:srgbClr val="92D050"/>
                </a:solidFill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5EB8820-952C-F667-1C40-03099CDA2CDB}"/>
              </a:ext>
            </a:extLst>
          </p:cNvPr>
          <p:cNvSpPr txBox="1"/>
          <p:nvPr/>
        </p:nvSpPr>
        <p:spPr>
          <a:xfrm>
            <a:off x="7388964" y="597885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on T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21A08956-113A-9535-B252-8FD2595E3330}"/>
              </a:ext>
            </a:extLst>
          </p:cNvPr>
          <p:cNvCxnSpPr/>
          <p:nvPr/>
        </p:nvCxnSpPr>
        <p:spPr>
          <a:xfrm flipH="1">
            <a:off x="6477000" y="5744671"/>
            <a:ext cx="1734493" cy="4887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2CF8DF44-748D-8116-AAFF-56C890C36A00}"/>
              </a:ext>
            </a:extLst>
          </p:cNvPr>
          <p:cNvSpPr/>
          <p:nvPr/>
        </p:nvSpPr>
        <p:spPr>
          <a:xfrm>
            <a:off x="881614" y="2144812"/>
            <a:ext cx="5366063" cy="787252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A0AB551-233B-10D1-6C83-DE8DF64DED91}"/>
              </a:ext>
            </a:extLst>
          </p:cNvPr>
          <p:cNvSpPr/>
          <p:nvPr/>
        </p:nvSpPr>
        <p:spPr>
          <a:xfrm>
            <a:off x="8348595" y="0"/>
            <a:ext cx="2848046" cy="300332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EB60571-6F7F-C96C-01F7-BB2AE242366E}"/>
              </a:ext>
            </a:extLst>
          </p:cNvPr>
          <p:cNvSpPr/>
          <p:nvPr/>
        </p:nvSpPr>
        <p:spPr>
          <a:xfrm>
            <a:off x="6162816" y="5700531"/>
            <a:ext cx="2257286" cy="1088504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/>
              <p:nvPr/>
            </p:nvSpPr>
            <p:spPr>
              <a:xfrm>
                <a:off x="5255736" y="5560006"/>
                <a:ext cx="2442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92D050"/>
                    </a:solidFill>
                  </a:rPr>
                  <a:t>It won’t be larger than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36" y="5560006"/>
                <a:ext cx="2442528" cy="369332"/>
              </a:xfrm>
              <a:prstGeom prst="rect">
                <a:avLst/>
              </a:prstGeom>
              <a:blipFill>
                <a:blip r:embed="rId12"/>
                <a:stretch>
                  <a:fillRect l="-1995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533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橢圓 57">
            <a:extLst>
              <a:ext uri="{FF2B5EF4-FFF2-40B4-BE49-F238E27FC236}">
                <a16:creationId xmlns:a16="http://schemas.microsoft.com/office/drawing/2014/main" id="{0B754416-9632-AF4F-5EE5-968CEA2CFB51}"/>
              </a:ext>
            </a:extLst>
          </p:cNvPr>
          <p:cNvSpPr/>
          <p:nvPr/>
        </p:nvSpPr>
        <p:spPr>
          <a:xfrm>
            <a:off x="8922051" y="100358"/>
            <a:ext cx="383874" cy="3693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Patching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7AF38F-CE74-AB57-5F1B-A20C09A37172}"/>
              </a:ext>
            </a:extLst>
          </p:cNvPr>
          <p:cNvSpPr/>
          <p:nvPr/>
        </p:nvSpPr>
        <p:spPr>
          <a:xfrm>
            <a:off x="962025" y="342053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6302C8-674B-BBA1-A87E-86F8FA15BD8C}"/>
              </a:ext>
            </a:extLst>
          </p:cNvPr>
          <p:cNvSpPr/>
          <p:nvPr/>
        </p:nvSpPr>
        <p:spPr>
          <a:xfrm>
            <a:off x="1704975" y="3793066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7CAA4-597A-40FE-0548-FB68DCF95D3E}"/>
              </a:ext>
            </a:extLst>
          </p:cNvPr>
          <p:cNvSpPr/>
          <p:nvPr/>
        </p:nvSpPr>
        <p:spPr>
          <a:xfrm>
            <a:off x="2400300" y="416560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F7543F-5403-0882-13CA-4AEDE9C7C391}"/>
              </a:ext>
            </a:extLst>
          </p:cNvPr>
          <p:cNvSpPr/>
          <p:nvPr/>
        </p:nvSpPr>
        <p:spPr>
          <a:xfrm>
            <a:off x="4857750" y="468286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D6C012-7340-52C0-E45D-9321F5C1CC25}"/>
              </a:ext>
            </a:extLst>
          </p:cNvPr>
          <p:cNvSpPr txBox="1"/>
          <p:nvPr/>
        </p:nvSpPr>
        <p:spPr>
          <a:xfrm>
            <a:off x="3810000" y="424666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>
            <a:extLst>
              <a:ext uri="{FF2B5EF4-FFF2-40B4-BE49-F238E27FC236}">
                <a16:creationId xmlns:a16="http://schemas.microsoft.com/office/drawing/2014/main" id="{F283A873-5CC7-4E72-8C0D-6760323FB780}"/>
              </a:ext>
            </a:extLst>
          </p:cNvPr>
          <p:cNvSpPr/>
          <p:nvPr/>
        </p:nvSpPr>
        <p:spPr>
          <a:xfrm rot="16200000">
            <a:off x="2752724" y="4130029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/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弧 13">
            <a:extLst>
              <a:ext uri="{FF2B5EF4-FFF2-40B4-BE49-F238E27FC236}">
                <a16:creationId xmlns:a16="http://schemas.microsoft.com/office/drawing/2014/main" id="{6308859C-A5DD-C76A-1655-1B58B3AC68B1}"/>
              </a:ext>
            </a:extLst>
          </p:cNvPr>
          <p:cNvSpPr/>
          <p:nvPr/>
        </p:nvSpPr>
        <p:spPr>
          <a:xfrm rot="16200000">
            <a:off x="1213757" y="3887697"/>
            <a:ext cx="238126" cy="74431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/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AA0037F0-0AC1-A6E0-DD1D-B8E64511A0FF}"/>
              </a:ext>
            </a:extLst>
          </p:cNvPr>
          <p:cNvGrpSpPr/>
          <p:nvPr/>
        </p:nvGrpSpPr>
        <p:grpSpPr>
          <a:xfrm>
            <a:off x="5534025" y="5050958"/>
            <a:ext cx="942975" cy="238125"/>
            <a:chOff x="6296025" y="5200444"/>
            <a:chExt cx="942975" cy="2381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208F93-6A55-623D-AB0B-BA03F1E26594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2EA103-05E6-8305-D329-BADC01DE997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E795BCBA-BB22-E143-7F56-6AC9D24B6E2F}"/>
              </a:ext>
            </a:extLst>
          </p:cNvPr>
          <p:cNvSpPr/>
          <p:nvPr/>
        </p:nvSpPr>
        <p:spPr>
          <a:xfrm>
            <a:off x="608237" y="3415617"/>
            <a:ext cx="238126" cy="2022951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/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/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109DDCA7-20F8-43F7-72D3-511E90C22B88}"/>
              </a:ext>
            </a:extLst>
          </p:cNvPr>
          <p:cNvSpPr/>
          <p:nvPr/>
        </p:nvSpPr>
        <p:spPr>
          <a:xfrm rot="5400000">
            <a:off x="8067677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0C04FF-802D-33C1-6257-00056675DBF7}"/>
              </a:ext>
            </a:extLst>
          </p:cNvPr>
          <p:cNvSpPr/>
          <p:nvPr/>
        </p:nvSpPr>
        <p:spPr>
          <a:xfrm rot="5400000">
            <a:off x="856962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8C17AA-8AEF-E83D-A256-7601CC16F94F}"/>
              </a:ext>
            </a:extLst>
          </p:cNvPr>
          <p:cNvSpPr/>
          <p:nvPr/>
        </p:nvSpPr>
        <p:spPr>
          <a:xfrm rot="5400000">
            <a:off x="906507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D853F3-05D7-78C6-3837-AAF81A055B49}"/>
              </a:ext>
            </a:extLst>
          </p:cNvPr>
          <p:cNvSpPr txBox="1"/>
          <p:nvPr/>
        </p:nvSpPr>
        <p:spPr>
          <a:xfrm>
            <a:off x="9781085" y="421185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149AEF-7A63-4474-7FA9-998015D9BDE5}"/>
              </a:ext>
            </a:extLst>
          </p:cNvPr>
          <p:cNvSpPr/>
          <p:nvPr/>
        </p:nvSpPr>
        <p:spPr>
          <a:xfrm rot="5400000">
            <a:off x="9951591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50E9256-988F-E877-F87F-3F755F05FB09}"/>
              </a:ext>
            </a:extLst>
          </p:cNvPr>
          <p:cNvSpPr/>
          <p:nvPr/>
        </p:nvSpPr>
        <p:spPr>
          <a:xfrm>
            <a:off x="7041219" y="4309806"/>
            <a:ext cx="94297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C3782C2B-456E-371E-4498-C89BA62685D8}"/>
              </a:ext>
            </a:extLst>
          </p:cNvPr>
          <p:cNvSpPr/>
          <p:nvPr/>
        </p:nvSpPr>
        <p:spPr>
          <a:xfrm rot="5400000">
            <a:off x="9553199" y="2320620"/>
            <a:ext cx="349780" cy="2615974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/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弧 32">
            <a:extLst>
              <a:ext uri="{FF2B5EF4-FFF2-40B4-BE49-F238E27FC236}">
                <a16:creationId xmlns:a16="http://schemas.microsoft.com/office/drawing/2014/main" id="{DBE76D49-0450-A1E7-127C-FE0F521D85C4}"/>
              </a:ext>
            </a:extLst>
          </p:cNvPr>
          <p:cNvSpPr/>
          <p:nvPr/>
        </p:nvSpPr>
        <p:spPr>
          <a:xfrm rot="10800000">
            <a:off x="11196641" y="3998911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/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92A3C268-3A7A-5161-E8AB-CD7A8F44C724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536DDE-ACDC-FF51-4D74-C45B7B7E90DE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92D3A7-9EA1-663C-B641-2C4A4177FD8F}"/>
              </a:ext>
            </a:extLst>
          </p:cNvPr>
          <p:cNvGrpSpPr/>
          <p:nvPr/>
        </p:nvGrpSpPr>
        <p:grpSpPr>
          <a:xfrm rot="5400000">
            <a:off x="10445526" y="4349168"/>
            <a:ext cx="942975" cy="238125"/>
            <a:chOff x="6296025" y="5200444"/>
            <a:chExt cx="942975" cy="23812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2263BB-D760-94E0-021D-A01D10E5341F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D40887E-532B-1F81-3FA1-8EA02C953287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CE248AF9-989D-8FCB-A503-CFF460746B30}"/>
              </a:ext>
            </a:extLst>
          </p:cNvPr>
          <p:cNvSpPr/>
          <p:nvPr/>
        </p:nvSpPr>
        <p:spPr>
          <a:xfrm rot="5400000">
            <a:off x="8067677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56F7DB-0704-4FDF-0784-5D798522173D}"/>
              </a:ext>
            </a:extLst>
          </p:cNvPr>
          <p:cNvSpPr/>
          <p:nvPr/>
        </p:nvSpPr>
        <p:spPr>
          <a:xfrm rot="5400000">
            <a:off x="856962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B4E86D-0223-C6E7-E43F-902CC85C0AC7}"/>
              </a:ext>
            </a:extLst>
          </p:cNvPr>
          <p:cNvSpPr/>
          <p:nvPr/>
        </p:nvSpPr>
        <p:spPr>
          <a:xfrm rot="5400000">
            <a:off x="906507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2A1D17-8B6D-A953-6C69-81EE858CE5D8}"/>
              </a:ext>
            </a:extLst>
          </p:cNvPr>
          <p:cNvSpPr txBox="1"/>
          <p:nvPr/>
        </p:nvSpPr>
        <p:spPr>
          <a:xfrm>
            <a:off x="9781085" y="222082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468A10A-9A1B-BE8A-F3E1-A3A92902239B}"/>
              </a:ext>
            </a:extLst>
          </p:cNvPr>
          <p:cNvSpPr/>
          <p:nvPr/>
        </p:nvSpPr>
        <p:spPr>
          <a:xfrm rot="5400000">
            <a:off x="9951591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A4EE1E7-9009-CB85-4196-F2663CB9AED3}"/>
              </a:ext>
            </a:extLst>
          </p:cNvPr>
          <p:cNvGrpSpPr/>
          <p:nvPr/>
        </p:nvGrpSpPr>
        <p:grpSpPr>
          <a:xfrm rot="5400000">
            <a:off x="10445526" y="2358144"/>
            <a:ext cx="942975" cy="238125"/>
            <a:chOff x="6296025" y="5200444"/>
            <a:chExt cx="942975" cy="23812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00C041-3289-A027-6A42-1469A0C24113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373170B-7F91-2067-7929-522955D8228F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8C96C75C-A9B7-9D7C-9121-D77B52BA7F90}"/>
              </a:ext>
            </a:extLst>
          </p:cNvPr>
          <p:cNvSpPr/>
          <p:nvPr/>
        </p:nvSpPr>
        <p:spPr>
          <a:xfrm rot="5400000">
            <a:off x="8067677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5C8ABD1-FB4A-537D-F425-2461B714211E}"/>
              </a:ext>
            </a:extLst>
          </p:cNvPr>
          <p:cNvSpPr/>
          <p:nvPr/>
        </p:nvSpPr>
        <p:spPr>
          <a:xfrm rot="5400000">
            <a:off x="856962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7D02AC-81F0-F969-C695-35AE79C8D9C2}"/>
              </a:ext>
            </a:extLst>
          </p:cNvPr>
          <p:cNvSpPr/>
          <p:nvPr/>
        </p:nvSpPr>
        <p:spPr>
          <a:xfrm rot="5400000">
            <a:off x="906507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B0254F0-90EC-B9C1-8E50-85F6B2555427}"/>
              </a:ext>
            </a:extLst>
          </p:cNvPr>
          <p:cNvSpPr txBox="1"/>
          <p:nvPr/>
        </p:nvSpPr>
        <p:spPr>
          <a:xfrm>
            <a:off x="9781085" y="94769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31E2A5-1982-5929-A2CF-1CE6E4E5E678}"/>
              </a:ext>
            </a:extLst>
          </p:cNvPr>
          <p:cNvSpPr/>
          <p:nvPr/>
        </p:nvSpPr>
        <p:spPr>
          <a:xfrm rot="5400000">
            <a:off x="9951591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8C70ECD-111A-39A9-7226-68DB7FC1E2EA}"/>
              </a:ext>
            </a:extLst>
          </p:cNvPr>
          <p:cNvGrpSpPr/>
          <p:nvPr/>
        </p:nvGrpSpPr>
        <p:grpSpPr>
          <a:xfrm rot="5400000">
            <a:off x="10445526" y="1085015"/>
            <a:ext cx="942975" cy="238125"/>
            <a:chOff x="6296025" y="5200444"/>
            <a:chExt cx="942975" cy="23812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F873F1A-664D-5E94-C091-CDFC9A9EEFED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BBAD087-9162-C663-2A78-1038CA50AF9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79883F7-864E-B5EF-3539-AEDDBB551173}"/>
              </a:ext>
            </a:extLst>
          </p:cNvPr>
          <p:cNvSpPr txBox="1"/>
          <p:nvPr/>
        </p:nvSpPr>
        <p:spPr>
          <a:xfrm>
            <a:off x="8769643" y="100358"/>
            <a:ext cx="122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(B, C, T</a:t>
            </a:r>
            <a:r>
              <a:rPr lang="en-US" altLang="zh-TW" baseline="-25000" dirty="0"/>
              <a:t>P</a:t>
            </a:r>
            <a:r>
              <a:rPr lang="en-US" altLang="zh-TW" dirty="0"/>
              <a:t>, P)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/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20260AC5-A47E-62D7-09C4-0998C9D7056E}"/>
              </a:ext>
            </a:extLst>
          </p:cNvPr>
          <p:cNvSpPr txBox="1"/>
          <p:nvPr/>
        </p:nvSpPr>
        <p:spPr>
          <a:xfrm>
            <a:off x="3473702" y="718829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(w/ Channel Independence)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左大括弧 60">
            <a:extLst>
              <a:ext uri="{FF2B5EF4-FFF2-40B4-BE49-F238E27FC236}">
                <a16:creationId xmlns:a16="http://schemas.microsoft.com/office/drawing/2014/main" id="{349516D6-5449-5EC4-B896-E84A18FB4065}"/>
              </a:ext>
            </a:extLst>
          </p:cNvPr>
          <p:cNvSpPr/>
          <p:nvPr/>
        </p:nvSpPr>
        <p:spPr>
          <a:xfrm rot="16200000">
            <a:off x="6207625" y="5251952"/>
            <a:ext cx="157758" cy="381001"/>
          </a:xfrm>
          <a:prstGeom prst="leftBrace">
            <a:avLst>
              <a:gd name="adj1" fmla="val 70686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/>
              <p:nvPr/>
            </p:nvSpPr>
            <p:spPr>
              <a:xfrm>
                <a:off x="5255736" y="5560006"/>
                <a:ext cx="2442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92D050"/>
                    </a:solidFill>
                  </a:rPr>
                  <a:t>It won’t be larger than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36" y="5560006"/>
                <a:ext cx="2442528" cy="369332"/>
              </a:xfrm>
              <a:prstGeom prst="rect">
                <a:avLst/>
              </a:prstGeom>
              <a:blipFill>
                <a:blip r:embed="rId10"/>
                <a:stretch>
                  <a:fillRect l="-1995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0F4DC699-5FD3-15FE-0639-A0CA40A26352}"/>
              </a:ext>
            </a:extLst>
          </p:cNvPr>
          <p:cNvSpPr txBox="1"/>
          <p:nvPr/>
        </p:nvSpPr>
        <p:spPr>
          <a:xfrm>
            <a:off x="4828244" y="545228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1.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8C756B0-7AF7-1206-4932-6509ABC91929}"/>
              </a:ext>
            </a:extLst>
          </p:cNvPr>
          <p:cNvSpPr txBox="1"/>
          <p:nvPr/>
        </p:nvSpPr>
        <p:spPr>
          <a:xfrm>
            <a:off x="7212723" y="3785910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C000"/>
                </a:highlight>
              </a:rPr>
              <a:t>2.</a:t>
            </a:r>
            <a:endParaRPr lang="zh-TW" altLang="en-US" sz="3200" dirty="0">
              <a:highlight>
                <a:srgbClr val="FFC000"/>
              </a:highlight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E5805CA-C109-8ED8-C813-CB581B31A880}"/>
              </a:ext>
            </a:extLst>
          </p:cNvPr>
          <p:cNvSpPr txBox="1"/>
          <p:nvPr/>
        </p:nvSpPr>
        <p:spPr>
          <a:xfrm>
            <a:off x="8348595" y="-8616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3.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F04A6BA1-57C6-EB94-B720-4AD46F713E2D}"/>
              </a:ext>
            </a:extLst>
          </p:cNvPr>
          <p:cNvSpPr/>
          <p:nvPr/>
        </p:nvSpPr>
        <p:spPr>
          <a:xfrm rot="5400000">
            <a:off x="9549289" y="5081460"/>
            <a:ext cx="461665" cy="3168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A97C798-4285-C752-CD7D-8CC348296C89}"/>
              </a:ext>
            </a:extLst>
          </p:cNvPr>
          <p:cNvSpPr/>
          <p:nvPr/>
        </p:nvSpPr>
        <p:spPr>
          <a:xfrm rot="5400000">
            <a:off x="7925231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88BFD47-2165-DA6B-F736-1973319BDFDC}"/>
              </a:ext>
            </a:extLst>
          </p:cNvPr>
          <p:cNvSpPr/>
          <p:nvPr/>
        </p:nvSpPr>
        <p:spPr>
          <a:xfrm rot="5400000">
            <a:off x="842718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4FB1112-C09B-F7ED-9F89-6D5B66A42E48}"/>
              </a:ext>
            </a:extLst>
          </p:cNvPr>
          <p:cNvSpPr/>
          <p:nvPr/>
        </p:nvSpPr>
        <p:spPr>
          <a:xfrm rot="5400000">
            <a:off x="892263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622F7A3-330B-739C-741F-D15C9A52E2D2}"/>
              </a:ext>
            </a:extLst>
          </p:cNvPr>
          <p:cNvSpPr txBox="1"/>
          <p:nvPr/>
        </p:nvSpPr>
        <p:spPr>
          <a:xfrm>
            <a:off x="9781085" y="589175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17A6DD9-92ED-71ED-48A0-052D149FC758}"/>
              </a:ext>
            </a:extLst>
          </p:cNvPr>
          <p:cNvSpPr/>
          <p:nvPr/>
        </p:nvSpPr>
        <p:spPr>
          <a:xfrm rot="5400000">
            <a:off x="9809145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86806EE-D64B-6918-CCF3-9847CDB70D99}"/>
              </a:ext>
            </a:extLst>
          </p:cNvPr>
          <p:cNvSpPr/>
          <p:nvPr/>
        </p:nvSpPr>
        <p:spPr>
          <a:xfrm rot="5400000">
            <a:off x="10303078" y="6031238"/>
            <a:ext cx="1227868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左大括弧 72">
            <a:extLst>
              <a:ext uri="{FF2B5EF4-FFF2-40B4-BE49-F238E27FC236}">
                <a16:creationId xmlns:a16="http://schemas.microsoft.com/office/drawing/2014/main" id="{A59F7567-1917-6631-115E-4D71A996D15C}"/>
              </a:ext>
            </a:extLst>
          </p:cNvPr>
          <p:cNvSpPr/>
          <p:nvPr/>
        </p:nvSpPr>
        <p:spPr>
          <a:xfrm rot="10800000">
            <a:off x="11196641" y="5536364"/>
            <a:ext cx="238126" cy="1227872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/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FAA85D3F-116D-F9F0-1F44-43FA8CE0446B}"/>
              </a:ext>
            </a:extLst>
          </p:cNvPr>
          <p:cNvSpPr txBox="1"/>
          <p:nvPr/>
        </p:nvSpPr>
        <p:spPr>
          <a:xfrm>
            <a:off x="9916970" y="5025061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Encoding (</a:t>
            </a:r>
            <a:r>
              <a:rPr lang="en-US" altLang="zh-TW" dirty="0">
                <a:solidFill>
                  <a:srgbClr val="7030A0"/>
                </a:solidFill>
                <a:highlight>
                  <a:srgbClr val="D9D9D9"/>
                </a:highlight>
              </a:rPr>
              <a:t>token</a:t>
            </a:r>
            <a:r>
              <a:rPr lang="en-US" altLang="zh-TW" dirty="0">
                <a:solidFill>
                  <a:srgbClr val="7030A0"/>
                </a:solidFill>
              </a:rPr>
              <a:t> + </a:t>
            </a:r>
            <a:r>
              <a:rPr lang="en-US" altLang="zh-TW" dirty="0">
                <a:solidFill>
                  <a:srgbClr val="D5B8EA"/>
                </a:solidFill>
              </a:rPr>
              <a:t>pos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D98434D-95B3-A192-48D9-0DE497866B6F}"/>
              </a:ext>
            </a:extLst>
          </p:cNvPr>
          <p:cNvSpPr txBox="1"/>
          <p:nvPr/>
        </p:nvSpPr>
        <p:spPr>
          <a:xfrm>
            <a:off x="9124443" y="4939719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4.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C485B99-5FDA-8A85-F546-E60F681FA6E6}"/>
              </a:ext>
            </a:extLst>
          </p:cNvPr>
          <p:cNvSpPr txBox="1"/>
          <p:nvPr/>
        </p:nvSpPr>
        <p:spPr>
          <a:xfrm>
            <a:off x="9145723" y="37563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B’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5420B8-21B9-D8B8-E209-4DD2DA43CB6C}"/>
              </a:ext>
            </a:extLst>
          </p:cNvPr>
          <p:cNvSpPr txBox="1"/>
          <p:nvPr/>
        </p:nvSpPr>
        <p:spPr>
          <a:xfrm>
            <a:off x="11266724" y="5292901"/>
            <a:ext cx="830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Linear/</a:t>
            </a:r>
          </a:p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Conv1D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左大括弧 56">
            <a:extLst>
              <a:ext uri="{FF2B5EF4-FFF2-40B4-BE49-F238E27FC236}">
                <a16:creationId xmlns:a16="http://schemas.microsoft.com/office/drawing/2014/main" id="{E71CD18C-89A6-5347-B5EB-A53D0F42961A}"/>
              </a:ext>
            </a:extLst>
          </p:cNvPr>
          <p:cNvSpPr/>
          <p:nvPr/>
        </p:nvSpPr>
        <p:spPr>
          <a:xfrm rot="10800000">
            <a:off x="6322517" y="2265867"/>
            <a:ext cx="238126" cy="1020257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/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1F28348F-964E-4332-AC51-D82E4B551685}"/>
              </a:ext>
            </a:extLst>
          </p:cNvPr>
          <p:cNvSpPr/>
          <p:nvPr/>
        </p:nvSpPr>
        <p:spPr>
          <a:xfrm>
            <a:off x="648510" y="2935818"/>
            <a:ext cx="11137906" cy="2573453"/>
          </a:xfrm>
          <a:custGeom>
            <a:avLst/>
            <a:gdLst>
              <a:gd name="connsiteX0" fmla="*/ 305964 w 11145414"/>
              <a:gd name="connsiteY0" fmla="*/ 9669 h 2781444"/>
              <a:gd name="connsiteX1" fmla="*/ 305964 w 11145414"/>
              <a:gd name="connsiteY1" fmla="*/ 9669 h 2781444"/>
              <a:gd name="connsiteX2" fmla="*/ 258339 w 11145414"/>
              <a:gd name="connsiteY2" fmla="*/ 114444 h 2781444"/>
              <a:gd name="connsiteX3" fmla="*/ 210714 w 11145414"/>
              <a:gd name="connsiteY3" fmla="*/ 200169 h 2781444"/>
              <a:gd name="connsiteX4" fmla="*/ 124989 w 11145414"/>
              <a:gd name="connsiteY4" fmla="*/ 428769 h 2781444"/>
              <a:gd name="connsiteX5" fmla="*/ 77364 w 11145414"/>
              <a:gd name="connsiteY5" fmla="*/ 571644 h 2781444"/>
              <a:gd name="connsiteX6" fmla="*/ 29739 w 11145414"/>
              <a:gd name="connsiteY6" fmla="*/ 724044 h 2781444"/>
              <a:gd name="connsiteX7" fmla="*/ 10689 w 11145414"/>
              <a:gd name="connsiteY7" fmla="*/ 857394 h 2781444"/>
              <a:gd name="connsiteX8" fmla="*/ 10689 w 11145414"/>
              <a:gd name="connsiteY8" fmla="*/ 1333644 h 2781444"/>
              <a:gd name="connsiteX9" fmla="*/ 153564 w 11145414"/>
              <a:gd name="connsiteY9" fmla="*/ 1667019 h 2781444"/>
              <a:gd name="connsiteX10" fmla="*/ 286914 w 11145414"/>
              <a:gd name="connsiteY10" fmla="*/ 1838469 h 2781444"/>
              <a:gd name="connsiteX11" fmla="*/ 467889 w 11145414"/>
              <a:gd name="connsiteY11" fmla="*/ 1990869 h 2781444"/>
              <a:gd name="connsiteX12" fmla="*/ 1248939 w 11145414"/>
              <a:gd name="connsiteY12" fmla="*/ 2381394 h 2781444"/>
              <a:gd name="connsiteX13" fmla="*/ 2163339 w 11145414"/>
              <a:gd name="connsiteY13" fmla="*/ 2629044 h 2781444"/>
              <a:gd name="connsiteX14" fmla="*/ 3334914 w 11145414"/>
              <a:gd name="connsiteY14" fmla="*/ 2762394 h 2781444"/>
              <a:gd name="connsiteX15" fmla="*/ 3754014 w 11145414"/>
              <a:gd name="connsiteY15" fmla="*/ 2771919 h 2781444"/>
              <a:gd name="connsiteX16" fmla="*/ 4344564 w 11145414"/>
              <a:gd name="connsiteY16" fmla="*/ 2781444 h 2781444"/>
              <a:gd name="connsiteX17" fmla="*/ 5192289 w 11145414"/>
              <a:gd name="connsiteY17" fmla="*/ 2705244 h 2781444"/>
              <a:gd name="connsiteX18" fmla="*/ 5411364 w 11145414"/>
              <a:gd name="connsiteY18" fmla="*/ 2657619 h 2781444"/>
              <a:gd name="connsiteX19" fmla="*/ 5458989 w 11145414"/>
              <a:gd name="connsiteY19" fmla="*/ 2629044 h 2781444"/>
              <a:gd name="connsiteX20" fmla="*/ 5516139 w 11145414"/>
              <a:gd name="connsiteY20" fmla="*/ 2600469 h 2781444"/>
              <a:gd name="connsiteX21" fmla="*/ 5735214 w 11145414"/>
              <a:gd name="connsiteY21" fmla="*/ 2571894 h 2781444"/>
              <a:gd name="connsiteX22" fmla="*/ 5839989 w 11145414"/>
              <a:gd name="connsiteY22" fmla="*/ 2552844 h 2781444"/>
              <a:gd name="connsiteX23" fmla="*/ 6649614 w 11145414"/>
              <a:gd name="connsiteY23" fmla="*/ 2514744 h 2781444"/>
              <a:gd name="connsiteX24" fmla="*/ 7087764 w 11145414"/>
              <a:gd name="connsiteY24" fmla="*/ 2457594 h 2781444"/>
              <a:gd name="connsiteX25" fmla="*/ 7468764 w 11145414"/>
              <a:gd name="connsiteY25" fmla="*/ 2419494 h 2781444"/>
              <a:gd name="connsiteX26" fmla="*/ 7897389 w 11145414"/>
              <a:gd name="connsiteY26" fmla="*/ 2343294 h 2781444"/>
              <a:gd name="connsiteX27" fmla="*/ 8364114 w 11145414"/>
              <a:gd name="connsiteY27" fmla="*/ 2286144 h 2781444"/>
              <a:gd name="connsiteX28" fmla="*/ 8916564 w 11145414"/>
              <a:gd name="connsiteY28" fmla="*/ 2200419 h 2781444"/>
              <a:gd name="connsiteX29" fmla="*/ 10202439 w 11145414"/>
              <a:gd name="connsiteY29" fmla="*/ 2000394 h 2781444"/>
              <a:gd name="connsiteX30" fmla="*/ 10897764 w 11145414"/>
              <a:gd name="connsiteY30" fmla="*/ 1743219 h 2781444"/>
              <a:gd name="connsiteX31" fmla="*/ 11126364 w 11145414"/>
              <a:gd name="connsiteY31" fmla="*/ 1390794 h 2781444"/>
              <a:gd name="connsiteX32" fmla="*/ 11135889 w 11145414"/>
              <a:gd name="connsiteY32" fmla="*/ 1209819 h 2781444"/>
              <a:gd name="connsiteX33" fmla="*/ 11145414 w 11145414"/>
              <a:gd name="connsiteY33" fmla="*/ 1057419 h 2781444"/>
              <a:gd name="connsiteX34" fmla="*/ 11097789 w 11145414"/>
              <a:gd name="connsiteY34" fmla="*/ 743094 h 2781444"/>
              <a:gd name="connsiteX35" fmla="*/ 11031114 w 11145414"/>
              <a:gd name="connsiteY35" fmla="*/ 638319 h 2781444"/>
              <a:gd name="connsiteX36" fmla="*/ 10945389 w 11145414"/>
              <a:gd name="connsiteY36" fmla="*/ 524019 h 2781444"/>
              <a:gd name="connsiteX37" fmla="*/ 10707264 w 11145414"/>
              <a:gd name="connsiteY37" fmla="*/ 352569 h 2781444"/>
              <a:gd name="connsiteX38" fmla="*/ 10592964 w 11145414"/>
              <a:gd name="connsiteY38" fmla="*/ 304944 h 2781444"/>
              <a:gd name="connsiteX39" fmla="*/ 10459614 w 11145414"/>
              <a:gd name="connsiteY39" fmla="*/ 285894 h 2781444"/>
              <a:gd name="connsiteX40" fmla="*/ 10250064 w 11145414"/>
              <a:gd name="connsiteY40" fmla="*/ 247794 h 2781444"/>
              <a:gd name="connsiteX41" fmla="*/ 9507114 w 11145414"/>
              <a:gd name="connsiteY41" fmla="*/ 200169 h 2781444"/>
              <a:gd name="connsiteX42" fmla="*/ 9107064 w 11145414"/>
              <a:gd name="connsiteY42" fmla="*/ 190644 h 2781444"/>
              <a:gd name="connsiteX43" fmla="*/ 5792364 w 11145414"/>
              <a:gd name="connsiteY43" fmla="*/ 162069 h 2781444"/>
              <a:gd name="connsiteX44" fmla="*/ 5192289 w 11145414"/>
              <a:gd name="connsiteY44" fmla="*/ 143019 h 2781444"/>
              <a:gd name="connsiteX45" fmla="*/ 2477664 w 11145414"/>
              <a:gd name="connsiteY45" fmla="*/ 114444 h 2781444"/>
              <a:gd name="connsiteX46" fmla="*/ 2077614 w 11145414"/>
              <a:gd name="connsiteY46" fmla="*/ 85869 h 2781444"/>
              <a:gd name="connsiteX47" fmla="*/ 1325139 w 11145414"/>
              <a:gd name="connsiteY47" fmla="*/ 66819 h 2781444"/>
              <a:gd name="connsiteX48" fmla="*/ 934614 w 11145414"/>
              <a:gd name="connsiteY48" fmla="*/ 47769 h 2781444"/>
              <a:gd name="connsiteX49" fmla="*/ 696489 w 11145414"/>
              <a:gd name="connsiteY49" fmla="*/ 38244 h 2781444"/>
              <a:gd name="connsiteX50" fmla="*/ 620289 w 11145414"/>
              <a:gd name="connsiteY50" fmla="*/ 28719 h 2781444"/>
              <a:gd name="connsiteX51" fmla="*/ 391689 w 11145414"/>
              <a:gd name="connsiteY51" fmla="*/ 144 h 2781444"/>
              <a:gd name="connsiteX52" fmla="*/ 305964 w 11145414"/>
              <a:gd name="connsiteY52" fmla="*/ 9669 h 2781444"/>
              <a:gd name="connsiteX0" fmla="*/ 391689 w 11145414"/>
              <a:gd name="connsiteY0" fmla="*/ 3615 h 2784915"/>
              <a:gd name="connsiteX1" fmla="*/ 305964 w 11145414"/>
              <a:gd name="connsiteY1" fmla="*/ 13140 h 2784915"/>
              <a:gd name="connsiteX2" fmla="*/ 258339 w 11145414"/>
              <a:gd name="connsiteY2" fmla="*/ 117915 h 2784915"/>
              <a:gd name="connsiteX3" fmla="*/ 210714 w 11145414"/>
              <a:gd name="connsiteY3" fmla="*/ 203640 h 2784915"/>
              <a:gd name="connsiteX4" fmla="*/ 124989 w 11145414"/>
              <a:gd name="connsiteY4" fmla="*/ 432240 h 2784915"/>
              <a:gd name="connsiteX5" fmla="*/ 77364 w 11145414"/>
              <a:gd name="connsiteY5" fmla="*/ 575115 h 2784915"/>
              <a:gd name="connsiteX6" fmla="*/ 29739 w 11145414"/>
              <a:gd name="connsiteY6" fmla="*/ 727515 h 2784915"/>
              <a:gd name="connsiteX7" fmla="*/ 10689 w 11145414"/>
              <a:gd name="connsiteY7" fmla="*/ 860865 h 2784915"/>
              <a:gd name="connsiteX8" fmla="*/ 10689 w 11145414"/>
              <a:gd name="connsiteY8" fmla="*/ 1337115 h 2784915"/>
              <a:gd name="connsiteX9" fmla="*/ 153564 w 11145414"/>
              <a:gd name="connsiteY9" fmla="*/ 1670490 h 2784915"/>
              <a:gd name="connsiteX10" fmla="*/ 286914 w 11145414"/>
              <a:gd name="connsiteY10" fmla="*/ 1841940 h 2784915"/>
              <a:gd name="connsiteX11" fmla="*/ 467889 w 11145414"/>
              <a:gd name="connsiteY11" fmla="*/ 1994340 h 2784915"/>
              <a:gd name="connsiteX12" fmla="*/ 1248939 w 11145414"/>
              <a:gd name="connsiteY12" fmla="*/ 2384865 h 2784915"/>
              <a:gd name="connsiteX13" fmla="*/ 2163339 w 11145414"/>
              <a:gd name="connsiteY13" fmla="*/ 2632515 h 2784915"/>
              <a:gd name="connsiteX14" fmla="*/ 3334914 w 11145414"/>
              <a:gd name="connsiteY14" fmla="*/ 2765865 h 2784915"/>
              <a:gd name="connsiteX15" fmla="*/ 3754014 w 11145414"/>
              <a:gd name="connsiteY15" fmla="*/ 2775390 h 2784915"/>
              <a:gd name="connsiteX16" fmla="*/ 4344564 w 11145414"/>
              <a:gd name="connsiteY16" fmla="*/ 2784915 h 2784915"/>
              <a:gd name="connsiteX17" fmla="*/ 5192289 w 11145414"/>
              <a:gd name="connsiteY17" fmla="*/ 2708715 h 2784915"/>
              <a:gd name="connsiteX18" fmla="*/ 5411364 w 11145414"/>
              <a:gd name="connsiteY18" fmla="*/ 2661090 h 2784915"/>
              <a:gd name="connsiteX19" fmla="*/ 5458989 w 11145414"/>
              <a:gd name="connsiteY19" fmla="*/ 2632515 h 2784915"/>
              <a:gd name="connsiteX20" fmla="*/ 5516139 w 11145414"/>
              <a:gd name="connsiteY20" fmla="*/ 2603940 h 2784915"/>
              <a:gd name="connsiteX21" fmla="*/ 5735214 w 11145414"/>
              <a:gd name="connsiteY21" fmla="*/ 2575365 h 2784915"/>
              <a:gd name="connsiteX22" fmla="*/ 5839989 w 11145414"/>
              <a:gd name="connsiteY22" fmla="*/ 2556315 h 2784915"/>
              <a:gd name="connsiteX23" fmla="*/ 6649614 w 11145414"/>
              <a:gd name="connsiteY23" fmla="*/ 2518215 h 2784915"/>
              <a:gd name="connsiteX24" fmla="*/ 7087764 w 11145414"/>
              <a:gd name="connsiteY24" fmla="*/ 2461065 h 2784915"/>
              <a:gd name="connsiteX25" fmla="*/ 7468764 w 11145414"/>
              <a:gd name="connsiteY25" fmla="*/ 2422965 h 2784915"/>
              <a:gd name="connsiteX26" fmla="*/ 7897389 w 11145414"/>
              <a:gd name="connsiteY26" fmla="*/ 2346765 h 2784915"/>
              <a:gd name="connsiteX27" fmla="*/ 8364114 w 11145414"/>
              <a:gd name="connsiteY27" fmla="*/ 2289615 h 2784915"/>
              <a:gd name="connsiteX28" fmla="*/ 8916564 w 11145414"/>
              <a:gd name="connsiteY28" fmla="*/ 2203890 h 2784915"/>
              <a:gd name="connsiteX29" fmla="*/ 10202439 w 11145414"/>
              <a:gd name="connsiteY29" fmla="*/ 2003865 h 2784915"/>
              <a:gd name="connsiteX30" fmla="*/ 10897764 w 11145414"/>
              <a:gd name="connsiteY30" fmla="*/ 1746690 h 2784915"/>
              <a:gd name="connsiteX31" fmla="*/ 11126364 w 11145414"/>
              <a:gd name="connsiteY31" fmla="*/ 1394265 h 2784915"/>
              <a:gd name="connsiteX32" fmla="*/ 11135889 w 11145414"/>
              <a:gd name="connsiteY32" fmla="*/ 1213290 h 2784915"/>
              <a:gd name="connsiteX33" fmla="*/ 11145414 w 11145414"/>
              <a:gd name="connsiteY33" fmla="*/ 1060890 h 2784915"/>
              <a:gd name="connsiteX34" fmla="*/ 11097789 w 11145414"/>
              <a:gd name="connsiteY34" fmla="*/ 746565 h 2784915"/>
              <a:gd name="connsiteX35" fmla="*/ 11031114 w 11145414"/>
              <a:gd name="connsiteY35" fmla="*/ 641790 h 2784915"/>
              <a:gd name="connsiteX36" fmla="*/ 10945389 w 11145414"/>
              <a:gd name="connsiteY36" fmla="*/ 527490 h 2784915"/>
              <a:gd name="connsiteX37" fmla="*/ 10707264 w 11145414"/>
              <a:gd name="connsiteY37" fmla="*/ 356040 h 2784915"/>
              <a:gd name="connsiteX38" fmla="*/ 10592964 w 11145414"/>
              <a:gd name="connsiteY38" fmla="*/ 308415 h 2784915"/>
              <a:gd name="connsiteX39" fmla="*/ 10459614 w 11145414"/>
              <a:gd name="connsiteY39" fmla="*/ 289365 h 2784915"/>
              <a:gd name="connsiteX40" fmla="*/ 10250064 w 11145414"/>
              <a:gd name="connsiteY40" fmla="*/ 251265 h 2784915"/>
              <a:gd name="connsiteX41" fmla="*/ 9507114 w 11145414"/>
              <a:gd name="connsiteY41" fmla="*/ 203640 h 2784915"/>
              <a:gd name="connsiteX42" fmla="*/ 9107064 w 11145414"/>
              <a:gd name="connsiteY42" fmla="*/ 194115 h 2784915"/>
              <a:gd name="connsiteX43" fmla="*/ 5792364 w 11145414"/>
              <a:gd name="connsiteY43" fmla="*/ 165540 h 2784915"/>
              <a:gd name="connsiteX44" fmla="*/ 5192289 w 11145414"/>
              <a:gd name="connsiteY44" fmla="*/ 146490 h 2784915"/>
              <a:gd name="connsiteX45" fmla="*/ 2477664 w 11145414"/>
              <a:gd name="connsiteY45" fmla="*/ 117915 h 2784915"/>
              <a:gd name="connsiteX46" fmla="*/ 2077614 w 11145414"/>
              <a:gd name="connsiteY46" fmla="*/ 89340 h 2784915"/>
              <a:gd name="connsiteX47" fmla="*/ 1325139 w 11145414"/>
              <a:gd name="connsiteY47" fmla="*/ 70290 h 2784915"/>
              <a:gd name="connsiteX48" fmla="*/ 934614 w 11145414"/>
              <a:gd name="connsiteY48" fmla="*/ 51240 h 2784915"/>
              <a:gd name="connsiteX49" fmla="*/ 696489 w 11145414"/>
              <a:gd name="connsiteY49" fmla="*/ 41715 h 2784915"/>
              <a:gd name="connsiteX50" fmla="*/ 620289 w 11145414"/>
              <a:gd name="connsiteY50" fmla="*/ 32190 h 2784915"/>
              <a:gd name="connsiteX51" fmla="*/ 391689 w 11145414"/>
              <a:gd name="connsiteY51" fmla="*/ 3615 h 2784915"/>
              <a:gd name="connsiteX0" fmla="*/ 391689 w 11145414"/>
              <a:gd name="connsiteY0" fmla="*/ 293 h 2781593"/>
              <a:gd name="connsiteX1" fmla="*/ 318664 w 11145414"/>
              <a:gd name="connsiteY1" fmla="*/ 39487 h 2781593"/>
              <a:gd name="connsiteX2" fmla="*/ 258339 w 11145414"/>
              <a:gd name="connsiteY2" fmla="*/ 114593 h 2781593"/>
              <a:gd name="connsiteX3" fmla="*/ 210714 w 11145414"/>
              <a:gd name="connsiteY3" fmla="*/ 200318 h 2781593"/>
              <a:gd name="connsiteX4" fmla="*/ 124989 w 11145414"/>
              <a:gd name="connsiteY4" fmla="*/ 428918 h 2781593"/>
              <a:gd name="connsiteX5" fmla="*/ 77364 w 11145414"/>
              <a:gd name="connsiteY5" fmla="*/ 571793 h 2781593"/>
              <a:gd name="connsiteX6" fmla="*/ 29739 w 11145414"/>
              <a:gd name="connsiteY6" fmla="*/ 724193 h 2781593"/>
              <a:gd name="connsiteX7" fmla="*/ 10689 w 11145414"/>
              <a:gd name="connsiteY7" fmla="*/ 857543 h 2781593"/>
              <a:gd name="connsiteX8" fmla="*/ 10689 w 11145414"/>
              <a:gd name="connsiteY8" fmla="*/ 1333793 h 2781593"/>
              <a:gd name="connsiteX9" fmla="*/ 153564 w 11145414"/>
              <a:gd name="connsiteY9" fmla="*/ 1667168 h 2781593"/>
              <a:gd name="connsiteX10" fmla="*/ 286914 w 11145414"/>
              <a:gd name="connsiteY10" fmla="*/ 1838618 h 2781593"/>
              <a:gd name="connsiteX11" fmla="*/ 467889 w 11145414"/>
              <a:gd name="connsiteY11" fmla="*/ 1991018 h 2781593"/>
              <a:gd name="connsiteX12" fmla="*/ 1248939 w 11145414"/>
              <a:gd name="connsiteY12" fmla="*/ 2381543 h 2781593"/>
              <a:gd name="connsiteX13" fmla="*/ 2163339 w 11145414"/>
              <a:gd name="connsiteY13" fmla="*/ 2629193 h 2781593"/>
              <a:gd name="connsiteX14" fmla="*/ 3334914 w 11145414"/>
              <a:gd name="connsiteY14" fmla="*/ 2762543 h 2781593"/>
              <a:gd name="connsiteX15" fmla="*/ 3754014 w 11145414"/>
              <a:gd name="connsiteY15" fmla="*/ 2772068 h 2781593"/>
              <a:gd name="connsiteX16" fmla="*/ 4344564 w 11145414"/>
              <a:gd name="connsiteY16" fmla="*/ 2781593 h 2781593"/>
              <a:gd name="connsiteX17" fmla="*/ 5192289 w 11145414"/>
              <a:gd name="connsiteY17" fmla="*/ 2705393 h 2781593"/>
              <a:gd name="connsiteX18" fmla="*/ 5411364 w 11145414"/>
              <a:gd name="connsiteY18" fmla="*/ 2657768 h 2781593"/>
              <a:gd name="connsiteX19" fmla="*/ 5458989 w 11145414"/>
              <a:gd name="connsiteY19" fmla="*/ 2629193 h 2781593"/>
              <a:gd name="connsiteX20" fmla="*/ 5516139 w 11145414"/>
              <a:gd name="connsiteY20" fmla="*/ 2600618 h 2781593"/>
              <a:gd name="connsiteX21" fmla="*/ 5735214 w 11145414"/>
              <a:gd name="connsiteY21" fmla="*/ 2572043 h 2781593"/>
              <a:gd name="connsiteX22" fmla="*/ 5839989 w 11145414"/>
              <a:gd name="connsiteY22" fmla="*/ 2552993 h 2781593"/>
              <a:gd name="connsiteX23" fmla="*/ 6649614 w 11145414"/>
              <a:gd name="connsiteY23" fmla="*/ 2514893 h 2781593"/>
              <a:gd name="connsiteX24" fmla="*/ 7087764 w 11145414"/>
              <a:gd name="connsiteY24" fmla="*/ 2457743 h 2781593"/>
              <a:gd name="connsiteX25" fmla="*/ 7468764 w 11145414"/>
              <a:gd name="connsiteY25" fmla="*/ 2419643 h 2781593"/>
              <a:gd name="connsiteX26" fmla="*/ 7897389 w 11145414"/>
              <a:gd name="connsiteY26" fmla="*/ 2343443 h 2781593"/>
              <a:gd name="connsiteX27" fmla="*/ 8364114 w 11145414"/>
              <a:gd name="connsiteY27" fmla="*/ 2286293 h 2781593"/>
              <a:gd name="connsiteX28" fmla="*/ 8916564 w 11145414"/>
              <a:gd name="connsiteY28" fmla="*/ 2200568 h 2781593"/>
              <a:gd name="connsiteX29" fmla="*/ 10202439 w 11145414"/>
              <a:gd name="connsiteY29" fmla="*/ 2000543 h 2781593"/>
              <a:gd name="connsiteX30" fmla="*/ 10897764 w 11145414"/>
              <a:gd name="connsiteY30" fmla="*/ 1743368 h 2781593"/>
              <a:gd name="connsiteX31" fmla="*/ 11126364 w 11145414"/>
              <a:gd name="connsiteY31" fmla="*/ 1390943 h 2781593"/>
              <a:gd name="connsiteX32" fmla="*/ 11135889 w 11145414"/>
              <a:gd name="connsiteY32" fmla="*/ 1209968 h 2781593"/>
              <a:gd name="connsiteX33" fmla="*/ 11145414 w 11145414"/>
              <a:gd name="connsiteY33" fmla="*/ 1057568 h 2781593"/>
              <a:gd name="connsiteX34" fmla="*/ 11097789 w 11145414"/>
              <a:gd name="connsiteY34" fmla="*/ 743243 h 2781593"/>
              <a:gd name="connsiteX35" fmla="*/ 11031114 w 11145414"/>
              <a:gd name="connsiteY35" fmla="*/ 638468 h 2781593"/>
              <a:gd name="connsiteX36" fmla="*/ 10945389 w 11145414"/>
              <a:gd name="connsiteY36" fmla="*/ 524168 h 2781593"/>
              <a:gd name="connsiteX37" fmla="*/ 10707264 w 11145414"/>
              <a:gd name="connsiteY37" fmla="*/ 352718 h 2781593"/>
              <a:gd name="connsiteX38" fmla="*/ 10592964 w 11145414"/>
              <a:gd name="connsiteY38" fmla="*/ 305093 h 2781593"/>
              <a:gd name="connsiteX39" fmla="*/ 10459614 w 11145414"/>
              <a:gd name="connsiteY39" fmla="*/ 286043 h 2781593"/>
              <a:gd name="connsiteX40" fmla="*/ 10250064 w 11145414"/>
              <a:gd name="connsiteY40" fmla="*/ 247943 h 2781593"/>
              <a:gd name="connsiteX41" fmla="*/ 9507114 w 11145414"/>
              <a:gd name="connsiteY41" fmla="*/ 200318 h 2781593"/>
              <a:gd name="connsiteX42" fmla="*/ 9107064 w 11145414"/>
              <a:gd name="connsiteY42" fmla="*/ 190793 h 2781593"/>
              <a:gd name="connsiteX43" fmla="*/ 5792364 w 11145414"/>
              <a:gd name="connsiteY43" fmla="*/ 162218 h 2781593"/>
              <a:gd name="connsiteX44" fmla="*/ 5192289 w 11145414"/>
              <a:gd name="connsiteY44" fmla="*/ 143168 h 2781593"/>
              <a:gd name="connsiteX45" fmla="*/ 2477664 w 11145414"/>
              <a:gd name="connsiteY45" fmla="*/ 114593 h 2781593"/>
              <a:gd name="connsiteX46" fmla="*/ 2077614 w 11145414"/>
              <a:gd name="connsiteY46" fmla="*/ 86018 h 2781593"/>
              <a:gd name="connsiteX47" fmla="*/ 1325139 w 11145414"/>
              <a:gd name="connsiteY47" fmla="*/ 66968 h 2781593"/>
              <a:gd name="connsiteX48" fmla="*/ 934614 w 11145414"/>
              <a:gd name="connsiteY48" fmla="*/ 47918 h 2781593"/>
              <a:gd name="connsiteX49" fmla="*/ 696489 w 11145414"/>
              <a:gd name="connsiteY49" fmla="*/ 38393 h 2781593"/>
              <a:gd name="connsiteX50" fmla="*/ 620289 w 11145414"/>
              <a:gd name="connsiteY50" fmla="*/ 28868 h 2781593"/>
              <a:gd name="connsiteX51" fmla="*/ 391689 w 11145414"/>
              <a:gd name="connsiteY51" fmla="*/ 293 h 2781593"/>
              <a:gd name="connsiteX0" fmla="*/ 391689 w 11145414"/>
              <a:gd name="connsiteY0" fmla="*/ 148 h 2781448"/>
              <a:gd name="connsiteX1" fmla="*/ 318664 w 11145414"/>
              <a:gd name="connsiteY1" fmla="*/ 39342 h 2781448"/>
              <a:gd name="connsiteX2" fmla="*/ 258339 w 11145414"/>
              <a:gd name="connsiteY2" fmla="*/ 114448 h 2781448"/>
              <a:gd name="connsiteX3" fmla="*/ 210714 w 11145414"/>
              <a:gd name="connsiteY3" fmla="*/ 200173 h 2781448"/>
              <a:gd name="connsiteX4" fmla="*/ 124989 w 11145414"/>
              <a:gd name="connsiteY4" fmla="*/ 428773 h 2781448"/>
              <a:gd name="connsiteX5" fmla="*/ 77364 w 11145414"/>
              <a:gd name="connsiteY5" fmla="*/ 571648 h 2781448"/>
              <a:gd name="connsiteX6" fmla="*/ 29739 w 11145414"/>
              <a:gd name="connsiteY6" fmla="*/ 724048 h 2781448"/>
              <a:gd name="connsiteX7" fmla="*/ 10689 w 11145414"/>
              <a:gd name="connsiteY7" fmla="*/ 857398 h 2781448"/>
              <a:gd name="connsiteX8" fmla="*/ 10689 w 11145414"/>
              <a:gd name="connsiteY8" fmla="*/ 1333648 h 2781448"/>
              <a:gd name="connsiteX9" fmla="*/ 153564 w 11145414"/>
              <a:gd name="connsiteY9" fmla="*/ 1667023 h 2781448"/>
              <a:gd name="connsiteX10" fmla="*/ 286914 w 11145414"/>
              <a:gd name="connsiteY10" fmla="*/ 1838473 h 2781448"/>
              <a:gd name="connsiteX11" fmla="*/ 467889 w 11145414"/>
              <a:gd name="connsiteY11" fmla="*/ 1990873 h 2781448"/>
              <a:gd name="connsiteX12" fmla="*/ 1248939 w 11145414"/>
              <a:gd name="connsiteY12" fmla="*/ 2381398 h 2781448"/>
              <a:gd name="connsiteX13" fmla="*/ 2163339 w 11145414"/>
              <a:gd name="connsiteY13" fmla="*/ 2629048 h 2781448"/>
              <a:gd name="connsiteX14" fmla="*/ 3334914 w 11145414"/>
              <a:gd name="connsiteY14" fmla="*/ 2762398 h 2781448"/>
              <a:gd name="connsiteX15" fmla="*/ 3754014 w 11145414"/>
              <a:gd name="connsiteY15" fmla="*/ 2771923 h 2781448"/>
              <a:gd name="connsiteX16" fmla="*/ 4344564 w 11145414"/>
              <a:gd name="connsiteY16" fmla="*/ 2781448 h 2781448"/>
              <a:gd name="connsiteX17" fmla="*/ 5192289 w 11145414"/>
              <a:gd name="connsiteY17" fmla="*/ 2705248 h 2781448"/>
              <a:gd name="connsiteX18" fmla="*/ 5411364 w 11145414"/>
              <a:gd name="connsiteY18" fmla="*/ 2657623 h 2781448"/>
              <a:gd name="connsiteX19" fmla="*/ 5458989 w 11145414"/>
              <a:gd name="connsiteY19" fmla="*/ 2629048 h 2781448"/>
              <a:gd name="connsiteX20" fmla="*/ 5516139 w 11145414"/>
              <a:gd name="connsiteY20" fmla="*/ 2600473 h 2781448"/>
              <a:gd name="connsiteX21" fmla="*/ 5735214 w 11145414"/>
              <a:gd name="connsiteY21" fmla="*/ 2571898 h 2781448"/>
              <a:gd name="connsiteX22" fmla="*/ 5839989 w 11145414"/>
              <a:gd name="connsiteY22" fmla="*/ 2552848 h 2781448"/>
              <a:gd name="connsiteX23" fmla="*/ 6649614 w 11145414"/>
              <a:gd name="connsiteY23" fmla="*/ 2514748 h 2781448"/>
              <a:gd name="connsiteX24" fmla="*/ 7087764 w 11145414"/>
              <a:gd name="connsiteY24" fmla="*/ 2457598 h 2781448"/>
              <a:gd name="connsiteX25" fmla="*/ 7468764 w 11145414"/>
              <a:gd name="connsiteY25" fmla="*/ 2419498 h 2781448"/>
              <a:gd name="connsiteX26" fmla="*/ 7897389 w 11145414"/>
              <a:gd name="connsiteY26" fmla="*/ 2343298 h 2781448"/>
              <a:gd name="connsiteX27" fmla="*/ 8364114 w 11145414"/>
              <a:gd name="connsiteY27" fmla="*/ 2286148 h 2781448"/>
              <a:gd name="connsiteX28" fmla="*/ 8916564 w 11145414"/>
              <a:gd name="connsiteY28" fmla="*/ 2200423 h 2781448"/>
              <a:gd name="connsiteX29" fmla="*/ 10202439 w 11145414"/>
              <a:gd name="connsiteY29" fmla="*/ 2000398 h 2781448"/>
              <a:gd name="connsiteX30" fmla="*/ 10897764 w 11145414"/>
              <a:gd name="connsiteY30" fmla="*/ 1743223 h 2781448"/>
              <a:gd name="connsiteX31" fmla="*/ 11126364 w 11145414"/>
              <a:gd name="connsiteY31" fmla="*/ 1390798 h 2781448"/>
              <a:gd name="connsiteX32" fmla="*/ 11135889 w 11145414"/>
              <a:gd name="connsiteY32" fmla="*/ 1209823 h 2781448"/>
              <a:gd name="connsiteX33" fmla="*/ 11145414 w 11145414"/>
              <a:gd name="connsiteY33" fmla="*/ 1057423 h 2781448"/>
              <a:gd name="connsiteX34" fmla="*/ 11097789 w 11145414"/>
              <a:gd name="connsiteY34" fmla="*/ 743098 h 2781448"/>
              <a:gd name="connsiteX35" fmla="*/ 11031114 w 11145414"/>
              <a:gd name="connsiteY35" fmla="*/ 638323 h 2781448"/>
              <a:gd name="connsiteX36" fmla="*/ 10945389 w 11145414"/>
              <a:gd name="connsiteY36" fmla="*/ 524023 h 2781448"/>
              <a:gd name="connsiteX37" fmla="*/ 10707264 w 11145414"/>
              <a:gd name="connsiteY37" fmla="*/ 352573 h 2781448"/>
              <a:gd name="connsiteX38" fmla="*/ 10592964 w 11145414"/>
              <a:gd name="connsiteY38" fmla="*/ 304948 h 2781448"/>
              <a:gd name="connsiteX39" fmla="*/ 10459614 w 11145414"/>
              <a:gd name="connsiteY39" fmla="*/ 285898 h 2781448"/>
              <a:gd name="connsiteX40" fmla="*/ 10250064 w 11145414"/>
              <a:gd name="connsiteY40" fmla="*/ 247798 h 2781448"/>
              <a:gd name="connsiteX41" fmla="*/ 9507114 w 11145414"/>
              <a:gd name="connsiteY41" fmla="*/ 200173 h 2781448"/>
              <a:gd name="connsiteX42" fmla="*/ 9107064 w 11145414"/>
              <a:gd name="connsiteY42" fmla="*/ 190648 h 2781448"/>
              <a:gd name="connsiteX43" fmla="*/ 5792364 w 11145414"/>
              <a:gd name="connsiteY43" fmla="*/ 162073 h 2781448"/>
              <a:gd name="connsiteX44" fmla="*/ 5192289 w 11145414"/>
              <a:gd name="connsiteY44" fmla="*/ 143023 h 2781448"/>
              <a:gd name="connsiteX45" fmla="*/ 2477664 w 11145414"/>
              <a:gd name="connsiteY45" fmla="*/ 114448 h 2781448"/>
              <a:gd name="connsiteX46" fmla="*/ 2077614 w 11145414"/>
              <a:gd name="connsiteY46" fmla="*/ 85873 h 2781448"/>
              <a:gd name="connsiteX47" fmla="*/ 1325139 w 11145414"/>
              <a:gd name="connsiteY47" fmla="*/ 66823 h 2781448"/>
              <a:gd name="connsiteX48" fmla="*/ 934614 w 11145414"/>
              <a:gd name="connsiteY48" fmla="*/ 47773 h 2781448"/>
              <a:gd name="connsiteX49" fmla="*/ 696489 w 11145414"/>
              <a:gd name="connsiteY49" fmla="*/ 38248 h 2781448"/>
              <a:gd name="connsiteX50" fmla="*/ 620289 w 11145414"/>
              <a:gd name="connsiteY50" fmla="*/ 28723 h 2781448"/>
              <a:gd name="connsiteX51" fmla="*/ 391689 w 11145414"/>
              <a:gd name="connsiteY51" fmla="*/ 148 h 2781448"/>
              <a:gd name="connsiteX0" fmla="*/ 620289 w 11145414"/>
              <a:gd name="connsiteY0" fmla="*/ 342 h 2753067"/>
              <a:gd name="connsiteX1" fmla="*/ 318664 w 11145414"/>
              <a:gd name="connsiteY1" fmla="*/ 10961 h 2753067"/>
              <a:gd name="connsiteX2" fmla="*/ 258339 w 11145414"/>
              <a:gd name="connsiteY2" fmla="*/ 86067 h 2753067"/>
              <a:gd name="connsiteX3" fmla="*/ 210714 w 11145414"/>
              <a:gd name="connsiteY3" fmla="*/ 171792 h 2753067"/>
              <a:gd name="connsiteX4" fmla="*/ 124989 w 11145414"/>
              <a:gd name="connsiteY4" fmla="*/ 400392 h 2753067"/>
              <a:gd name="connsiteX5" fmla="*/ 77364 w 11145414"/>
              <a:gd name="connsiteY5" fmla="*/ 543267 h 2753067"/>
              <a:gd name="connsiteX6" fmla="*/ 29739 w 11145414"/>
              <a:gd name="connsiteY6" fmla="*/ 695667 h 2753067"/>
              <a:gd name="connsiteX7" fmla="*/ 10689 w 11145414"/>
              <a:gd name="connsiteY7" fmla="*/ 829017 h 2753067"/>
              <a:gd name="connsiteX8" fmla="*/ 10689 w 11145414"/>
              <a:gd name="connsiteY8" fmla="*/ 1305267 h 2753067"/>
              <a:gd name="connsiteX9" fmla="*/ 153564 w 11145414"/>
              <a:gd name="connsiteY9" fmla="*/ 1638642 h 2753067"/>
              <a:gd name="connsiteX10" fmla="*/ 286914 w 11145414"/>
              <a:gd name="connsiteY10" fmla="*/ 1810092 h 2753067"/>
              <a:gd name="connsiteX11" fmla="*/ 467889 w 11145414"/>
              <a:gd name="connsiteY11" fmla="*/ 1962492 h 2753067"/>
              <a:gd name="connsiteX12" fmla="*/ 1248939 w 11145414"/>
              <a:gd name="connsiteY12" fmla="*/ 2353017 h 2753067"/>
              <a:gd name="connsiteX13" fmla="*/ 2163339 w 11145414"/>
              <a:gd name="connsiteY13" fmla="*/ 2600667 h 2753067"/>
              <a:gd name="connsiteX14" fmla="*/ 3334914 w 11145414"/>
              <a:gd name="connsiteY14" fmla="*/ 2734017 h 2753067"/>
              <a:gd name="connsiteX15" fmla="*/ 3754014 w 11145414"/>
              <a:gd name="connsiteY15" fmla="*/ 2743542 h 2753067"/>
              <a:gd name="connsiteX16" fmla="*/ 4344564 w 11145414"/>
              <a:gd name="connsiteY16" fmla="*/ 2753067 h 2753067"/>
              <a:gd name="connsiteX17" fmla="*/ 5192289 w 11145414"/>
              <a:gd name="connsiteY17" fmla="*/ 2676867 h 2753067"/>
              <a:gd name="connsiteX18" fmla="*/ 5411364 w 11145414"/>
              <a:gd name="connsiteY18" fmla="*/ 2629242 h 2753067"/>
              <a:gd name="connsiteX19" fmla="*/ 5458989 w 11145414"/>
              <a:gd name="connsiteY19" fmla="*/ 2600667 h 2753067"/>
              <a:gd name="connsiteX20" fmla="*/ 5516139 w 11145414"/>
              <a:gd name="connsiteY20" fmla="*/ 2572092 h 2753067"/>
              <a:gd name="connsiteX21" fmla="*/ 5735214 w 11145414"/>
              <a:gd name="connsiteY21" fmla="*/ 2543517 h 2753067"/>
              <a:gd name="connsiteX22" fmla="*/ 5839989 w 11145414"/>
              <a:gd name="connsiteY22" fmla="*/ 2524467 h 2753067"/>
              <a:gd name="connsiteX23" fmla="*/ 6649614 w 11145414"/>
              <a:gd name="connsiteY23" fmla="*/ 2486367 h 2753067"/>
              <a:gd name="connsiteX24" fmla="*/ 7087764 w 11145414"/>
              <a:gd name="connsiteY24" fmla="*/ 2429217 h 2753067"/>
              <a:gd name="connsiteX25" fmla="*/ 7468764 w 11145414"/>
              <a:gd name="connsiteY25" fmla="*/ 2391117 h 2753067"/>
              <a:gd name="connsiteX26" fmla="*/ 7897389 w 11145414"/>
              <a:gd name="connsiteY26" fmla="*/ 2314917 h 2753067"/>
              <a:gd name="connsiteX27" fmla="*/ 8364114 w 11145414"/>
              <a:gd name="connsiteY27" fmla="*/ 2257767 h 2753067"/>
              <a:gd name="connsiteX28" fmla="*/ 8916564 w 11145414"/>
              <a:gd name="connsiteY28" fmla="*/ 2172042 h 2753067"/>
              <a:gd name="connsiteX29" fmla="*/ 10202439 w 11145414"/>
              <a:gd name="connsiteY29" fmla="*/ 1972017 h 2753067"/>
              <a:gd name="connsiteX30" fmla="*/ 10897764 w 11145414"/>
              <a:gd name="connsiteY30" fmla="*/ 1714842 h 2753067"/>
              <a:gd name="connsiteX31" fmla="*/ 11126364 w 11145414"/>
              <a:gd name="connsiteY31" fmla="*/ 1362417 h 2753067"/>
              <a:gd name="connsiteX32" fmla="*/ 11135889 w 11145414"/>
              <a:gd name="connsiteY32" fmla="*/ 1181442 h 2753067"/>
              <a:gd name="connsiteX33" fmla="*/ 11145414 w 11145414"/>
              <a:gd name="connsiteY33" fmla="*/ 1029042 h 2753067"/>
              <a:gd name="connsiteX34" fmla="*/ 11097789 w 11145414"/>
              <a:gd name="connsiteY34" fmla="*/ 714717 h 2753067"/>
              <a:gd name="connsiteX35" fmla="*/ 11031114 w 11145414"/>
              <a:gd name="connsiteY35" fmla="*/ 609942 h 2753067"/>
              <a:gd name="connsiteX36" fmla="*/ 10945389 w 11145414"/>
              <a:gd name="connsiteY36" fmla="*/ 495642 h 2753067"/>
              <a:gd name="connsiteX37" fmla="*/ 10707264 w 11145414"/>
              <a:gd name="connsiteY37" fmla="*/ 324192 h 2753067"/>
              <a:gd name="connsiteX38" fmla="*/ 10592964 w 11145414"/>
              <a:gd name="connsiteY38" fmla="*/ 276567 h 2753067"/>
              <a:gd name="connsiteX39" fmla="*/ 10459614 w 11145414"/>
              <a:gd name="connsiteY39" fmla="*/ 257517 h 2753067"/>
              <a:gd name="connsiteX40" fmla="*/ 10250064 w 11145414"/>
              <a:gd name="connsiteY40" fmla="*/ 219417 h 2753067"/>
              <a:gd name="connsiteX41" fmla="*/ 9507114 w 11145414"/>
              <a:gd name="connsiteY41" fmla="*/ 171792 h 2753067"/>
              <a:gd name="connsiteX42" fmla="*/ 9107064 w 11145414"/>
              <a:gd name="connsiteY42" fmla="*/ 162267 h 2753067"/>
              <a:gd name="connsiteX43" fmla="*/ 5792364 w 11145414"/>
              <a:gd name="connsiteY43" fmla="*/ 133692 h 2753067"/>
              <a:gd name="connsiteX44" fmla="*/ 5192289 w 11145414"/>
              <a:gd name="connsiteY44" fmla="*/ 114642 h 2753067"/>
              <a:gd name="connsiteX45" fmla="*/ 2477664 w 11145414"/>
              <a:gd name="connsiteY45" fmla="*/ 86067 h 2753067"/>
              <a:gd name="connsiteX46" fmla="*/ 2077614 w 11145414"/>
              <a:gd name="connsiteY46" fmla="*/ 57492 h 2753067"/>
              <a:gd name="connsiteX47" fmla="*/ 1325139 w 11145414"/>
              <a:gd name="connsiteY47" fmla="*/ 38442 h 2753067"/>
              <a:gd name="connsiteX48" fmla="*/ 934614 w 11145414"/>
              <a:gd name="connsiteY48" fmla="*/ 19392 h 2753067"/>
              <a:gd name="connsiteX49" fmla="*/ 696489 w 11145414"/>
              <a:gd name="connsiteY49" fmla="*/ 9867 h 2753067"/>
              <a:gd name="connsiteX50" fmla="*/ 620289 w 11145414"/>
              <a:gd name="connsiteY50" fmla="*/ 342 h 2753067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236 h 2752961"/>
              <a:gd name="connsiteX1" fmla="*/ 258339 w 11145414"/>
              <a:gd name="connsiteY1" fmla="*/ 85961 h 2752961"/>
              <a:gd name="connsiteX2" fmla="*/ 210714 w 11145414"/>
              <a:gd name="connsiteY2" fmla="*/ 171686 h 2752961"/>
              <a:gd name="connsiteX3" fmla="*/ 124989 w 11145414"/>
              <a:gd name="connsiteY3" fmla="*/ 400286 h 2752961"/>
              <a:gd name="connsiteX4" fmla="*/ 77364 w 11145414"/>
              <a:gd name="connsiteY4" fmla="*/ 543161 h 2752961"/>
              <a:gd name="connsiteX5" fmla="*/ 29739 w 11145414"/>
              <a:gd name="connsiteY5" fmla="*/ 695561 h 2752961"/>
              <a:gd name="connsiteX6" fmla="*/ 10689 w 11145414"/>
              <a:gd name="connsiteY6" fmla="*/ 828911 h 2752961"/>
              <a:gd name="connsiteX7" fmla="*/ 10689 w 11145414"/>
              <a:gd name="connsiteY7" fmla="*/ 1305161 h 2752961"/>
              <a:gd name="connsiteX8" fmla="*/ 153564 w 11145414"/>
              <a:gd name="connsiteY8" fmla="*/ 1638536 h 2752961"/>
              <a:gd name="connsiteX9" fmla="*/ 286914 w 11145414"/>
              <a:gd name="connsiteY9" fmla="*/ 1809986 h 2752961"/>
              <a:gd name="connsiteX10" fmla="*/ 467889 w 11145414"/>
              <a:gd name="connsiteY10" fmla="*/ 1962386 h 2752961"/>
              <a:gd name="connsiteX11" fmla="*/ 1248939 w 11145414"/>
              <a:gd name="connsiteY11" fmla="*/ 2352911 h 2752961"/>
              <a:gd name="connsiteX12" fmla="*/ 2163339 w 11145414"/>
              <a:gd name="connsiteY12" fmla="*/ 2600561 h 2752961"/>
              <a:gd name="connsiteX13" fmla="*/ 3334914 w 11145414"/>
              <a:gd name="connsiteY13" fmla="*/ 2733911 h 2752961"/>
              <a:gd name="connsiteX14" fmla="*/ 3754014 w 11145414"/>
              <a:gd name="connsiteY14" fmla="*/ 2743436 h 2752961"/>
              <a:gd name="connsiteX15" fmla="*/ 4344564 w 11145414"/>
              <a:gd name="connsiteY15" fmla="*/ 2752961 h 2752961"/>
              <a:gd name="connsiteX16" fmla="*/ 5192289 w 11145414"/>
              <a:gd name="connsiteY16" fmla="*/ 2676761 h 2752961"/>
              <a:gd name="connsiteX17" fmla="*/ 5411364 w 11145414"/>
              <a:gd name="connsiteY17" fmla="*/ 2629136 h 2752961"/>
              <a:gd name="connsiteX18" fmla="*/ 5458989 w 11145414"/>
              <a:gd name="connsiteY18" fmla="*/ 2600561 h 2752961"/>
              <a:gd name="connsiteX19" fmla="*/ 5516139 w 11145414"/>
              <a:gd name="connsiteY19" fmla="*/ 2571986 h 2752961"/>
              <a:gd name="connsiteX20" fmla="*/ 5735214 w 11145414"/>
              <a:gd name="connsiteY20" fmla="*/ 2543411 h 2752961"/>
              <a:gd name="connsiteX21" fmla="*/ 5839989 w 11145414"/>
              <a:gd name="connsiteY21" fmla="*/ 2524361 h 2752961"/>
              <a:gd name="connsiteX22" fmla="*/ 6649614 w 11145414"/>
              <a:gd name="connsiteY22" fmla="*/ 2486261 h 2752961"/>
              <a:gd name="connsiteX23" fmla="*/ 7087764 w 11145414"/>
              <a:gd name="connsiteY23" fmla="*/ 2429111 h 2752961"/>
              <a:gd name="connsiteX24" fmla="*/ 7468764 w 11145414"/>
              <a:gd name="connsiteY24" fmla="*/ 2391011 h 2752961"/>
              <a:gd name="connsiteX25" fmla="*/ 7897389 w 11145414"/>
              <a:gd name="connsiteY25" fmla="*/ 2314811 h 2752961"/>
              <a:gd name="connsiteX26" fmla="*/ 8364114 w 11145414"/>
              <a:gd name="connsiteY26" fmla="*/ 2257661 h 2752961"/>
              <a:gd name="connsiteX27" fmla="*/ 8916564 w 11145414"/>
              <a:gd name="connsiteY27" fmla="*/ 2171936 h 2752961"/>
              <a:gd name="connsiteX28" fmla="*/ 10202439 w 11145414"/>
              <a:gd name="connsiteY28" fmla="*/ 1971911 h 2752961"/>
              <a:gd name="connsiteX29" fmla="*/ 10897764 w 11145414"/>
              <a:gd name="connsiteY29" fmla="*/ 1714736 h 2752961"/>
              <a:gd name="connsiteX30" fmla="*/ 11126364 w 11145414"/>
              <a:gd name="connsiteY30" fmla="*/ 1362311 h 2752961"/>
              <a:gd name="connsiteX31" fmla="*/ 11135889 w 11145414"/>
              <a:gd name="connsiteY31" fmla="*/ 1181336 h 2752961"/>
              <a:gd name="connsiteX32" fmla="*/ 11145414 w 11145414"/>
              <a:gd name="connsiteY32" fmla="*/ 1028936 h 2752961"/>
              <a:gd name="connsiteX33" fmla="*/ 11097789 w 11145414"/>
              <a:gd name="connsiteY33" fmla="*/ 714611 h 2752961"/>
              <a:gd name="connsiteX34" fmla="*/ 11031114 w 11145414"/>
              <a:gd name="connsiteY34" fmla="*/ 609836 h 2752961"/>
              <a:gd name="connsiteX35" fmla="*/ 10945389 w 11145414"/>
              <a:gd name="connsiteY35" fmla="*/ 495536 h 2752961"/>
              <a:gd name="connsiteX36" fmla="*/ 10707264 w 11145414"/>
              <a:gd name="connsiteY36" fmla="*/ 324086 h 2752961"/>
              <a:gd name="connsiteX37" fmla="*/ 10592964 w 11145414"/>
              <a:gd name="connsiteY37" fmla="*/ 276461 h 2752961"/>
              <a:gd name="connsiteX38" fmla="*/ 10459614 w 11145414"/>
              <a:gd name="connsiteY38" fmla="*/ 257411 h 2752961"/>
              <a:gd name="connsiteX39" fmla="*/ 10250064 w 11145414"/>
              <a:gd name="connsiteY39" fmla="*/ 219311 h 2752961"/>
              <a:gd name="connsiteX40" fmla="*/ 9507114 w 11145414"/>
              <a:gd name="connsiteY40" fmla="*/ 171686 h 2752961"/>
              <a:gd name="connsiteX41" fmla="*/ 9107064 w 11145414"/>
              <a:gd name="connsiteY41" fmla="*/ 162161 h 2752961"/>
              <a:gd name="connsiteX42" fmla="*/ 5792364 w 11145414"/>
              <a:gd name="connsiteY42" fmla="*/ 133586 h 2752961"/>
              <a:gd name="connsiteX43" fmla="*/ 5192289 w 11145414"/>
              <a:gd name="connsiteY43" fmla="*/ 114536 h 2752961"/>
              <a:gd name="connsiteX44" fmla="*/ 2477664 w 11145414"/>
              <a:gd name="connsiteY44" fmla="*/ 85961 h 2752961"/>
              <a:gd name="connsiteX45" fmla="*/ 2077614 w 11145414"/>
              <a:gd name="connsiteY45" fmla="*/ 57386 h 2752961"/>
              <a:gd name="connsiteX46" fmla="*/ 1325139 w 11145414"/>
              <a:gd name="connsiteY46" fmla="*/ 38336 h 2752961"/>
              <a:gd name="connsiteX47" fmla="*/ 934614 w 11145414"/>
              <a:gd name="connsiteY47" fmla="*/ 19286 h 2752961"/>
              <a:gd name="connsiteX48" fmla="*/ 696489 w 11145414"/>
              <a:gd name="connsiteY48" fmla="*/ 9761 h 2752961"/>
              <a:gd name="connsiteX49" fmla="*/ 620289 w 11145414"/>
              <a:gd name="connsiteY49" fmla="*/ 236 h 2752961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611236 w 11145414"/>
              <a:gd name="connsiteY0" fmla="*/ 28302 h 2743407"/>
              <a:gd name="connsiteX1" fmla="*/ 210714 w 11145414"/>
              <a:gd name="connsiteY1" fmla="*/ 162132 h 2743407"/>
              <a:gd name="connsiteX2" fmla="*/ 124989 w 11145414"/>
              <a:gd name="connsiteY2" fmla="*/ 390732 h 2743407"/>
              <a:gd name="connsiteX3" fmla="*/ 77364 w 11145414"/>
              <a:gd name="connsiteY3" fmla="*/ 533607 h 2743407"/>
              <a:gd name="connsiteX4" fmla="*/ 29739 w 11145414"/>
              <a:gd name="connsiteY4" fmla="*/ 686007 h 2743407"/>
              <a:gd name="connsiteX5" fmla="*/ 10689 w 11145414"/>
              <a:gd name="connsiteY5" fmla="*/ 819357 h 2743407"/>
              <a:gd name="connsiteX6" fmla="*/ 10689 w 11145414"/>
              <a:gd name="connsiteY6" fmla="*/ 1295607 h 2743407"/>
              <a:gd name="connsiteX7" fmla="*/ 153564 w 11145414"/>
              <a:gd name="connsiteY7" fmla="*/ 1628982 h 2743407"/>
              <a:gd name="connsiteX8" fmla="*/ 286914 w 11145414"/>
              <a:gd name="connsiteY8" fmla="*/ 1800432 h 2743407"/>
              <a:gd name="connsiteX9" fmla="*/ 467889 w 11145414"/>
              <a:gd name="connsiteY9" fmla="*/ 1952832 h 2743407"/>
              <a:gd name="connsiteX10" fmla="*/ 1248939 w 11145414"/>
              <a:gd name="connsiteY10" fmla="*/ 2343357 h 2743407"/>
              <a:gd name="connsiteX11" fmla="*/ 2163339 w 11145414"/>
              <a:gd name="connsiteY11" fmla="*/ 2591007 h 2743407"/>
              <a:gd name="connsiteX12" fmla="*/ 3334914 w 11145414"/>
              <a:gd name="connsiteY12" fmla="*/ 2724357 h 2743407"/>
              <a:gd name="connsiteX13" fmla="*/ 3754014 w 11145414"/>
              <a:gd name="connsiteY13" fmla="*/ 2733882 h 2743407"/>
              <a:gd name="connsiteX14" fmla="*/ 4344564 w 11145414"/>
              <a:gd name="connsiteY14" fmla="*/ 2743407 h 2743407"/>
              <a:gd name="connsiteX15" fmla="*/ 5192289 w 11145414"/>
              <a:gd name="connsiteY15" fmla="*/ 2667207 h 2743407"/>
              <a:gd name="connsiteX16" fmla="*/ 5411364 w 11145414"/>
              <a:gd name="connsiteY16" fmla="*/ 2619582 h 2743407"/>
              <a:gd name="connsiteX17" fmla="*/ 5458989 w 11145414"/>
              <a:gd name="connsiteY17" fmla="*/ 2591007 h 2743407"/>
              <a:gd name="connsiteX18" fmla="*/ 5516139 w 11145414"/>
              <a:gd name="connsiteY18" fmla="*/ 2562432 h 2743407"/>
              <a:gd name="connsiteX19" fmla="*/ 5735214 w 11145414"/>
              <a:gd name="connsiteY19" fmla="*/ 2533857 h 2743407"/>
              <a:gd name="connsiteX20" fmla="*/ 5839989 w 11145414"/>
              <a:gd name="connsiteY20" fmla="*/ 2514807 h 2743407"/>
              <a:gd name="connsiteX21" fmla="*/ 6649614 w 11145414"/>
              <a:gd name="connsiteY21" fmla="*/ 2476707 h 2743407"/>
              <a:gd name="connsiteX22" fmla="*/ 7087764 w 11145414"/>
              <a:gd name="connsiteY22" fmla="*/ 2419557 h 2743407"/>
              <a:gd name="connsiteX23" fmla="*/ 7468764 w 11145414"/>
              <a:gd name="connsiteY23" fmla="*/ 2381457 h 2743407"/>
              <a:gd name="connsiteX24" fmla="*/ 7897389 w 11145414"/>
              <a:gd name="connsiteY24" fmla="*/ 2305257 h 2743407"/>
              <a:gd name="connsiteX25" fmla="*/ 8364114 w 11145414"/>
              <a:gd name="connsiteY25" fmla="*/ 2248107 h 2743407"/>
              <a:gd name="connsiteX26" fmla="*/ 8916564 w 11145414"/>
              <a:gd name="connsiteY26" fmla="*/ 2162382 h 2743407"/>
              <a:gd name="connsiteX27" fmla="*/ 10202439 w 11145414"/>
              <a:gd name="connsiteY27" fmla="*/ 1962357 h 2743407"/>
              <a:gd name="connsiteX28" fmla="*/ 10897764 w 11145414"/>
              <a:gd name="connsiteY28" fmla="*/ 1705182 h 2743407"/>
              <a:gd name="connsiteX29" fmla="*/ 11126364 w 11145414"/>
              <a:gd name="connsiteY29" fmla="*/ 1352757 h 2743407"/>
              <a:gd name="connsiteX30" fmla="*/ 11135889 w 11145414"/>
              <a:gd name="connsiteY30" fmla="*/ 1171782 h 2743407"/>
              <a:gd name="connsiteX31" fmla="*/ 11145414 w 11145414"/>
              <a:gd name="connsiteY31" fmla="*/ 1019382 h 2743407"/>
              <a:gd name="connsiteX32" fmla="*/ 11097789 w 11145414"/>
              <a:gd name="connsiteY32" fmla="*/ 705057 h 2743407"/>
              <a:gd name="connsiteX33" fmla="*/ 11031114 w 11145414"/>
              <a:gd name="connsiteY33" fmla="*/ 600282 h 2743407"/>
              <a:gd name="connsiteX34" fmla="*/ 10945389 w 11145414"/>
              <a:gd name="connsiteY34" fmla="*/ 485982 h 2743407"/>
              <a:gd name="connsiteX35" fmla="*/ 10707264 w 11145414"/>
              <a:gd name="connsiteY35" fmla="*/ 314532 h 2743407"/>
              <a:gd name="connsiteX36" fmla="*/ 10592964 w 11145414"/>
              <a:gd name="connsiteY36" fmla="*/ 266907 h 2743407"/>
              <a:gd name="connsiteX37" fmla="*/ 10459614 w 11145414"/>
              <a:gd name="connsiteY37" fmla="*/ 247857 h 2743407"/>
              <a:gd name="connsiteX38" fmla="*/ 10250064 w 11145414"/>
              <a:gd name="connsiteY38" fmla="*/ 209757 h 2743407"/>
              <a:gd name="connsiteX39" fmla="*/ 9507114 w 11145414"/>
              <a:gd name="connsiteY39" fmla="*/ 162132 h 2743407"/>
              <a:gd name="connsiteX40" fmla="*/ 9107064 w 11145414"/>
              <a:gd name="connsiteY40" fmla="*/ 152607 h 2743407"/>
              <a:gd name="connsiteX41" fmla="*/ 5792364 w 11145414"/>
              <a:gd name="connsiteY41" fmla="*/ 124032 h 2743407"/>
              <a:gd name="connsiteX42" fmla="*/ 5192289 w 11145414"/>
              <a:gd name="connsiteY42" fmla="*/ 104982 h 2743407"/>
              <a:gd name="connsiteX43" fmla="*/ 2477664 w 11145414"/>
              <a:gd name="connsiteY43" fmla="*/ 76407 h 2743407"/>
              <a:gd name="connsiteX44" fmla="*/ 2077614 w 11145414"/>
              <a:gd name="connsiteY44" fmla="*/ 47832 h 2743407"/>
              <a:gd name="connsiteX45" fmla="*/ 1325139 w 11145414"/>
              <a:gd name="connsiteY45" fmla="*/ 28782 h 2743407"/>
              <a:gd name="connsiteX46" fmla="*/ 934614 w 11145414"/>
              <a:gd name="connsiteY46" fmla="*/ 9732 h 2743407"/>
              <a:gd name="connsiteX47" fmla="*/ 696489 w 11145414"/>
              <a:gd name="connsiteY47" fmla="*/ 207 h 2743407"/>
              <a:gd name="connsiteX48" fmla="*/ 611236 w 11145414"/>
              <a:gd name="connsiteY48" fmla="*/ 28302 h 2743407"/>
              <a:gd name="connsiteX0" fmla="*/ 696489 w 11145414"/>
              <a:gd name="connsiteY0" fmla="*/ 0 h 2743200"/>
              <a:gd name="connsiteX1" fmla="*/ 210714 w 11145414"/>
              <a:gd name="connsiteY1" fmla="*/ 161925 h 2743200"/>
              <a:gd name="connsiteX2" fmla="*/ 124989 w 11145414"/>
              <a:gd name="connsiteY2" fmla="*/ 390525 h 2743200"/>
              <a:gd name="connsiteX3" fmla="*/ 77364 w 11145414"/>
              <a:gd name="connsiteY3" fmla="*/ 533400 h 2743200"/>
              <a:gd name="connsiteX4" fmla="*/ 29739 w 11145414"/>
              <a:gd name="connsiteY4" fmla="*/ 685800 h 2743200"/>
              <a:gd name="connsiteX5" fmla="*/ 10689 w 11145414"/>
              <a:gd name="connsiteY5" fmla="*/ 819150 h 2743200"/>
              <a:gd name="connsiteX6" fmla="*/ 10689 w 11145414"/>
              <a:gd name="connsiteY6" fmla="*/ 1295400 h 2743200"/>
              <a:gd name="connsiteX7" fmla="*/ 153564 w 11145414"/>
              <a:gd name="connsiteY7" fmla="*/ 1628775 h 2743200"/>
              <a:gd name="connsiteX8" fmla="*/ 286914 w 11145414"/>
              <a:gd name="connsiteY8" fmla="*/ 1800225 h 2743200"/>
              <a:gd name="connsiteX9" fmla="*/ 467889 w 11145414"/>
              <a:gd name="connsiteY9" fmla="*/ 1952625 h 2743200"/>
              <a:gd name="connsiteX10" fmla="*/ 1248939 w 11145414"/>
              <a:gd name="connsiteY10" fmla="*/ 2343150 h 2743200"/>
              <a:gd name="connsiteX11" fmla="*/ 2163339 w 11145414"/>
              <a:gd name="connsiteY11" fmla="*/ 2590800 h 2743200"/>
              <a:gd name="connsiteX12" fmla="*/ 3334914 w 11145414"/>
              <a:gd name="connsiteY12" fmla="*/ 2724150 h 2743200"/>
              <a:gd name="connsiteX13" fmla="*/ 3754014 w 11145414"/>
              <a:gd name="connsiteY13" fmla="*/ 2733675 h 2743200"/>
              <a:gd name="connsiteX14" fmla="*/ 4344564 w 11145414"/>
              <a:gd name="connsiteY14" fmla="*/ 2743200 h 2743200"/>
              <a:gd name="connsiteX15" fmla="*/ 5192289 w 11145414"/>
              <a:gd name="connsiteY15" fmla="*/ 2667000 h 2743200"/>
              <a:gd name="connsiteX16" fmla="*/ 5411364 w 11145414"/>
              <a:gd name="connsiteY16" fmla="*/ 2619375 h 2743200"/>
              <a:gd name="connsiteX17" fmla="*/ 5458989 w 11145414"/>
              <a:gd name="connsiteY17" fmla="*/ 2590800 h 2743200"/>
              <a:gd name="connsiteX18" fmla="*/ 5516139 w 11145414"/>
              <a:gd name="connsiteY18" fmla="*/ 2562225 h 2743200"/>
              <a:gd name="connsiteX19" fmla="*/ 5735214 w 11145414"/>
              <a:gd name="connsiteY19" fmla="*/ 2533650 h 2743200"/>
              <a:gd name="connsiteX20" fmla="*/ 5839989 w 11145414"/>
              <a:gd name="connsiteY20" fmla="*/ 2514600 h 2743200"/>
              <a:gd name="connsiteX21" fmla="*/ 6649614 w 11145414"/>
              <a:gd name="connsiteY21" fmla="*/ 2476500 h 2743200"/>
              <a:gd name="connsiteX22" fmla="*/ 7087764 w 11145414"/>
              <a:gd name="connsiteY22" fmla="*/ 2419350 h 2743200"/>
              <a:gd name="connsiteX23" fmla="*/ 7468764 w 11145414"/>
              <a:gd name="connsiteY23" fmla="*/ 2381250 h 2743200"/>
              <a:gd name="connsiteX24" fmla="*/ 7897389 w 11145414"/>
              <a:gd name="connsiteY24" fmla="*/ 2305050 h 2743200"/>
              <a:gd name="connsiteX25" fmla="*/ 8364114 w 11145414"/>
              <a:gd name="connsiteY25" fmla="*/ 2247900 h 2743200"/>
              <a:gd name="connsiteX26" fmla="*/ 8916564 w 11145414"/>
              <a:gd name="connsiteY26" fmla="*/ 2162175 h 2743200"/>
              <a:gd name="connsiteX27" fmla="*/ 10202439 w 11145414"/>
              <a:gd name="connsiteY27" fmla="*/ 1962150 h 2743200"/>
              <a:gd name="connsiteX28" fmla="*/ 10897764 w 11145414"/>
              <a:gd name="connsiteY28" fmla="*/ 1704975 h 2743200"/>
              <a:gd name="connsiteX29" fmla="*/ 11126364 w 11145414"/>
              <a:gd name="connsiteY29" fmla="*/ 1352550 h 2743200"/>
              <a:gd name="connsiteX30" fmla="*/ 11135889 w 11145414"/>
              <a:gd name="connsiteY30" fmla="*/ 1171575 h 2743200"/>
              <a:gd name="connsiteX31" fmla="*/ 11145414 w 11145414"/>
              <a:gd name="connsiteY31" fmla="*/ 1019175 h 2743200"/>
              <a:gd name="connsiteX32" fmla="*/ 11097789 w 11145414"/>
              <a:gd name="connsiteY32" fmla="*/ 704850 h 2743200"/>
              <a:gd name="connsiteX33" fmla="*/ 11031114 w 11145414"/>
              <a:gd name="connsiteY33" fmla="*/ 600075 h 2743200"/>
              <a:gd name="connsiteX34" fmla="*/ 10945389 w 11145414"/>
              <a:gd name="connsiteY34" fmla="*/ 485775 h 2743200"/>
              <a:gd name="connsiteX35" fmla="*/ 10707264 w 11145414"/>
              <a:gd name="connsiteY35" fmla="*/ 314325 h 2743200"/>
              <a:gd name="connsiteX36" fmla="*/ 10592964 w 11145414"/>
              <a:gd name="connsiteY36" fmla="*/ 266700 h 2743200"/>
              <a:gd name="connsiteX37" fmla="*/ 10459614 w 11145414"/>
              <a:gd name="connsiteY37" fmla="*/ 247650 h 2743200"/>
              <a:gd name="connsiteX38" fmla="*/ 10250064 w 11145414"/>
              <a:gd name="connsiteY38" fmla="*/ 209550 h 2743200"/>
              <a:gd name="connsiteX39" fmla="*/ 9507114 w 11145414"/>
              <a:gd name="connsiteY39" fmla="*/ 161925 h 2743200"/>
              <a:gd name="connsiteX40" fmla="*/ 9107064 w 11145414"/>
              <a:gd name="connsiteY40" fmla="*/ 152400 h 2743200"/>
              <a:gd name="connsiteX41" fmla="*/ 5792364 w 11145414"/>
              <a:gd name="connsiteY41" fmla="*/ 123825 h 2743200"/>
              <a:gd name="connsiteX42" fmla="*/ 5192289 w 11145414"/>
              <a:gd name="connsiteY42" fmla="*/ 104775 h 2743200"/>
              <a:gd name="connsiteX43" fmla="*/ 2477664 w 11145414"/>
              <a:gd name="connsiteY43" fmla="*/ 76200 h 2743200"/>
              <a:gd name="connsiteX44" fmla="*/ 2077614 w 11145414"/>
              <a:gd name="connsiteY44" fmla="*/ 47625 h 2743200"/>
              <a:gd name="connsiteX45" fmla="*/ 1325139 w 11145414"/>
              <a:gd name="connsiteY45" fmla="*/ 28575 h 2743200"/>
              <a:gd name="connsiteX46" fmla="*/ 934614 w 11145414"/>
              <a:gd name="connsiteY46" fmla="*/ 9525 h 2743200"/>
              <a:gd name="connsiteX47" fmla="*/ 696489 w 11145414"/>
              <a:gd name="connsiteY47" fmla="*/ 0 h 2743200"/>
              <a:gd name="connsiteX0" fmla="*/ 696489 w 11145414"/>
              <a:gd name="connsiteY0" fmla="*/ 0 h 2743200"/>
              <a:gd name="connsiteX1" fmla="*/ 124989 w 11145414"/>
              <a:gd name="connsiteY1" fmla="*/ 39052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24577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27324 h 2742310"/>
              <a:gd name="connsiteX1" fmla="*/ 224577 w 11145414"/>
              <a:gd name="connsiteY1" fmla="*/ 210941 h 2742310"/>
              <a:gd name="connsiteX2" fmla="*/ 77364 w 11145414"/>
              <a:gd name="connsiteY2" fmla="*/ 532510 h 2742310"/>
              <a:gd name="connsiteX3" fmla="*/ 29739 w 11145414"/>
              <a:gd name="connsiteY3" fmla="*/ 684910 h 2742310"/>
              <a:gd name="connsiteX4" fmla="*/ 10689 w 11145414"/>
              <a:gd name="connsiteY4" fmla="*/ 818260 h 2742310"/>
              <a:gd name="connsiteX5" fmla="*/ 10689 w 11145414"/>
              <a:gd name="connsiteY5" fmla="*/ 1294510 h 2742310"/>
              <a:gd name="connsiteX6" fmla="*/ 153564 w 11145414"/>
              <a:gd name="connsiteY6" fmla="*/ 1627885 h 2742310"/>
              <a:gd name="connsiteX7" fmla="*/ 286914 w 11145414"/>
              <a:gd name="connsiteY7" fmla="*/ 1799335 h 2742310"/>
              <a:gd name="connsiteX8" fmla="*/ 467889 w 11145414"/>
              <a:gd name="connsiteY8" fmla="*/ 1951735 h 2742310"/>
              <a:gd name="connsiteX9" fmla="*/ 1248939 w 11145414"/>
              <a:gd name="connsiteY9" fmla="*/ 2342260 h 2742310"/>
              <a:gd name="connsiteX10" fmla="*/ 2163339 w 11145414"/>
              <a:gd name="connsiteY10" fmla="*/ 2589910 h 2742310"/>
              <a:gd name="connsiteX11" fmla="*/ 3334914 w 11145414"/>
              <a:gd name="connsiteY11" fmla="*/ 2723260 h 2742310"/>
              <a:gd name="connsiteX12" fmla="*/ 3754014 w 11145414"/>
              <a:gd name="connsiteY12" fmla="*/ 2732785 h 2742310"/>
              <a:gd name="connsiteX13" fmla="*/ 4344564 w 11145414"/>
              <a:gd name="connsiteY13" fmla="*/ 2742310 h 2742310"/>
              <a:gd name="connsiteX14" fmla="*/ 5192289 w 11145414"/>
              <a:gd name="connsiteY14" fmla="*/ 2666110 h 2742310"/>
              <a:gd name="connsiteX15" fmla="*/ 5411364 w 11145414"/>
              <a:gd name="connsiteY15" fmla="*/ 2618485 h 2742310"/>
              <a:gd name="connsiteX16" fmla="*/ 5458989 w 11145414"/>
              <a:gd name="connsiteY16" fmla="*/ 2589910 h 2742310"/>
              <a:gd name="connsiteX17" fmla="*/ 5516139 w 11145414"/>
              <a:gd name="connsiteY17" fmla="*/ 2561335 h 2742310"/>
              <a:gd name="connsiteX18" fmla="*/ 5735214 w 11145414"/>
              <a:gd name="connsiteY18" fmla="*/ 2532760 h 2742310"/>
              <a:gd name="connsiteX19" fmla="*/ 5839989 w 11145414"/>
              <a:gd name="connsiteY19" fmla="*/ 2513710 h 2742310"/>
              <a:gd name="connsiteX20" fmla="*/ 6649614 w 11145414"/>
              <a:gd name="connsiteY20" fmla="*/ 2475610 h 2742310"/>
              <a:gd name="connsiteX21" fmla="*/ 7087764 w 11145414"/>
              <a:gd name="connsiteY21" fmla="*/ 2418460 h 2742310"/>
              <a:gd name="connsiteX22" fmla="*/ 7468764 w 11145414"/>
              <a:gd name="connsiteY22" fmla="*/ 2380360 h 2742310"/>
              <a:gd name="connsiteX23" fmla="*/ 7897389 w 11145414"/>
              <a:gd name="connsiteY23" fmla="*/ 2304160 h 2742310"/>
              <a:gd name="connsiteX24" fmla="*/ 8364114 w 11145414"/>
              <a:gd name="connsiteY24" fmla="*/ 2247010 h 2742310"/>
              <a:gd name="connsiteX25" fmla="*/ 8916564 w 11145414"/>
              <a:gd name="connsiteY25" fmla="*/ 2161285 h 2742310"/>
              <a:gd name="connsiteX26" fmla="*/ 10202439 w 11145414"/>
              <a:gd name="connsiteY26" fmla="*/ 1961260 h 2742310"/>
              <a:gd name="connsiteX27" fmla="*/ 10897764 w 11145414"/>
              <a:gd name="connsiteY27" fmla="*/ 1704085 h 2742310"/>
              <a:gd name="connsiteX28" fmla="*/ 11126364 w 11145414"/>
              <a:gd name="connsiteY28" fmla="*/ 1351660 h 2742310"/>
              <a:gd name="connsiteX29" fmla="*/ 11135889 w 11145414"/>
              <a:gd name="connsiteY29" fmla="*/ 1170685 h 2742310"/>
              <a:gd name="connsiteX30" fmla="*/ 11145414 w 11145414"/>
              <a:gd name="connsiteY30" fmla="*/ 1018285 h 2742310"/>
              <a:gd name="connsiteX31" fmla="*/ 11097789 w 11145414"/>
              <a:gd name="connsiteY31" fmla="*/ 703960 h 2742310"/>
              <a:gd name="connsiteX32" fmla="*/ 11031114 w 11145414"/>
              <a:gd name="connsiteY32" fmla="*/ 599185 h 2742310"/>
              <a:gd name="connsiteX33" fmla="*/ 10945389 w 11145414"/>
              <a:gd name="connsiteY33" fmla="*/ 484885 h 2742310"/>
              <a:gd name="connsiteX34" fmla="*/ 10707264 w 11145414"/>
              <a:gd name="connsiteY34" fmla="*/ 313435 h 2742310"/>
              <a:gd name="connsiteX35" fmla="*/ 10592964 w 11145414"/>
              <a:gd name="connsiteY35" fmla="*/ 265810 h 2742310"/>
              <a:gd name="connsiteX36" fmla="*/ 10459614 w 11145414"/>
              <a:gd name="connsiteY36" fmla="*/ 246760 h 2742310"/>
              <a:gd name="connsiteX37" fmla="*/ 10250064 w 11145414"/>
              <a:gd name="connsiteY37" fmla="*/ 208660 h 2742310"/>
              <a:gd name="connsiteX38" fmla="*/ 9507114 w 11145414"/>
              <a:gd name="connsiteY38" fmla="*/ 161035 h 2742310"/>
              <a:gd name="connsiteX39" fmla="*/ 9107064 w 11145414"/>
              <a:gd name="connsiteY39" fmla="*/ 151510 h 2742310"/>
              <a:gd name="connsiteX40" fmla="*/ 5792364 w 11145414"/>
              <a:gd name="connsiteY40" fmla="*/ 122935 h 2742310"/>
              <a:gd name="connsiteX41" fmla="*/ 5192289 w 11145414"/>
              <a:gd name="connsiteY41" fmla="*/ 103885 h 2742310"/>
              <a:gd name="connsiteX42" fmla="*/ 2477664 w 11145414"/>
              <a:gd name="connsiteY42" fmla="*/ 75310 h 2742310"/>
              <a:gd name="connsiteX43" fmla="*/ 2077614 w 11145414"/>
              <a:gd name="connsiteY43" fmla="*/ 46735 h 2742310"/>
              <a:gd name="connsiteX44" fmla="*/ 1325139 w 11145414"/>
              <a:gd name="connsiteY44" fmla="*/ 27685 h 2742310"/>
              <a:gd name="connsiteX45" fmla="*/ 934614 w 11145414"/>
              <a:gd name="connsiteY45" fmla="*/ 8635 h 2742310"/>
              <a:gd name="connsiteX46" fmla="*/ 587848 w 11145414"/>
              <a:gd name="connsiteY46" fmla="*/ 27324 h 2742310"/>
              <a:gd name="connsiteX0" fmla="*/ 524473 w 11145414"/>
              <a:gd name="connsiteY0" fmla="*/ 23387 h 2747778"/>
              <a:gd name="connsiteX1" fmla="*/ 224577 w 11145414"/>
              <a:gd name="connsiteY1" fmla="*/ 216409 h 2747778"/>
              <a:gd name="connsiteX2" fmla="*/ 77364 w 11145414"/>
              <a:gd name="connsiteY2" fmla="*/ 537978 h 2747778"/>
              <a:gd name="connsiteX3" fmla="*/ 29739 w 11145414"/>
              <a:gd name="connsiteY3" fmla="*/ 690378 h 2747778"/>
              <a:gd name="connsiteX4" fmla="*/ 10689 w 11145414"/>
              <a:gd name="connsiteY4" fmla="*/ 823728 h 2747778"/>
              <a:gd name="connsiteX5" fmla="*/ 10689 w 11145414"/>
              <a:gd name="connsiteY5" fmla="*/ 1299978 h 2747778"/>
              <a:gd name="connsiteX6" fmla="*/ 153564 w 11145414"/>
              <a:gd name="connsiteY6" fmla="*/ 1633353 h 2747778"/>
              <a:gd name="connsiteX7" fmla="*/ 286914 w 11145414"/>
              <a:gd name="connsiteY7" fmla="*/ 1804803 h 2747778"/>
              <a:gd name="connsiteX8" fmla="*/ 467889 w 11145414"/>
              <a:gd name="connsiteY8" fmla="*/ 1957203 h 2747778"/>
              <a:gd name="connsiteX9" fmla="*/ 1248939 w 11145414"/>
              <a:gd name="connsiteY9" fmla="*/ 2347728 h 2747778"/>
              <a:gd name="connsiteX10" fmla="*/ 2163339 w 11145414"/>
              <a:gd name="connsiteY10" fmla="*/ 2595378 h 2747778"/>
              <a:gd name="connsiteX11" fmla="*/ 3334914 w 11145414"/>
              <a:gd name="connsiteY11" fmla="*/ 2728728 h 2747778"/>
              <a:gd name="connsiteX12" fmla="*/ 3754014 w 11145414"/>
              <a:gd name="connsiteY12" fmla="*/ 2738253 h 2747778"/>
              <a:gd name="connsiteX13" fmla="*/ 4344564 w 11145414"/>
              <a:gd name="connsiteY13" fmla="*/ 2747778 h 2747778"/>
              <a:gd name="connsiteX14" fmla="*/ 5192289 w 11145414"/>
              <a:gd name="connsiteY14" fmla="*/ 2671578 h 2747778"/>
              <a:gd name="connsiteX15" fmla="*/ 5411364 w 11145414"/>
              <a:gd name="connsiteY15" fmla="*/ 2623953 h 2747778"/>
              <a:gd name="connsiteX16" fmla="*/ 5458989 w 11145414"/>
              <a:gd name="connsiteY16" fmla="*/ 2595378 h 2747778"/>
              <a:gd name="connsiteX17" fmla="*/ 5516139 w 11145414"/>
              <a:gd name="connsiteY17" fmla="*/ 2566803 h 2747778"/>
              <a:gd name="connsiteX18" fmla="*/ 5735214 w 11145414"/>
              <a:gd name="connsiteY18" fmla="*/ 2538228 h 2747778"/>
              <a:gd name="connsiteX19" fmla="*/ 5839989 w 11145414"/>
              <a:gd name="connsiteY19" fmla="*/ 2519178 h 2747778"/>
              <a:gd name="connsiteX20" fmla="*/ 6649614 w 11145414"/>
              <a:gd name="connsiteY20" fmla="*/ 2481078 h 2747778"/>
              <a:gd name="connsiteX21" fmla="*/ 7087764 w 11145414"/>
              <a:gd name="connsiteY21" fmla="*/ 2423928 h 2747778"/>
              <a:gd name="connsiteX22" fmla="*/ 7468764 w 11145414"/>
              <a:gd name="connsiteY22" fmla="*/ 2385828 h 2747778"/>
              <a:gd name="connsiteX23" fmla="*/ 7897389 w 11145414"/>
              <a:gd name="connsiteY23" fmla="*/ 2309628 h 2747778"/>
              <a:gd name="connsiteX24" fmla="*/ 8364114 w 11145414"/>
              <a:gd name="connsiteY24" fmla="*/ 2252478 h 2747778"/>
              <a:gd name="connsiteX25" fmla="*/ 8916564 w 11145414"/>
              <a:gd name="connsiteY25" fmla="*/ 2166753 h 2747778"/>
              <a:gd name="connsiteX26" fmla="*/ 10202439 w 11145414"/>
              <a:gd name="connsiteY26" fmla="*/ 1966728 h 2747778"/>
              <a:gd name="connsiteX27" fmla="*/ 10897764 w 11145414"/>
              <a:gd name="connsiteY27" fmla="*/ 1709553 h 2747778"/>
              <a:gd name="connsiteX28" fmla="*/ 11126364 w 11145414"/>
              <a:gd name="connsiteY28" fmla="*/ 1357128 h 2747778"/>
              <a:gd name="connsiteX29" fmla="*/ 11135889 w 11145414"/>
              <a:gd name="connsiteY29" fmla="*/ 1176153 h 2747778"/>
              <a:gd name="connsiteX30" fmla="*/ 11145414 w 11145414"/>
              <a:gd name="connsiteY30" fmla="*/ 1023753 h 2747778"/>
              <a:gd name="connsiteX31" fmla="*/ 11097789 w 11145414"/>
              <a:gd name="connsiteY31" fmla="*/ 709428 h 2747778"/>
              <a:gd name="connsiteX32" fmla="*/ 11031114 w 11145414"/>
              <a:gd name="connsiteY32" fmla="*/ 604653 h 2747778"/>
              <a:gd name="connsiteX33" fmla="*/ 10945389 w 11145414"/>
              <a:gd name="connsiteY33" fmla="*/ 490353 h 2747778"/>
              <a:gd name="connsiteX34" fmla="*/ 10707264 w 11145414"/>
              <a:gd name="connsiteY34" fmla="*/ 318903 h 2747778"/>
              <a:gd name="connsiteX35" fmla="*/ 10592964 w 11145414"/>
              <a:gd name="connsiteY35" fmla="*/ 271278 h 2747778"/>
              <a:gd name="connsiteX36" fmla="*/ 10459614 w 11145414"/>
              <a:gd name="connsiteY36" fmla="*/ 252228 h 2747778"/>
              <a:gd name="connsiteX37" fmla="*/ 10250064 w 11145414"/>
              <a:gd name="connsiteY37" fmla="*/ 214128 h 2747778"/>
              <a:gd name="connsiteX38" fmla="*/ 9507114 w 11145414"/>
              <a:gd name="connsiteY38" fmla="*/ 166503 h 2747778"/>
              <a:gd name="connsiteX39" fmla="*/ 9107064 w 11145414"/>
              <a:gd name="connsiteY39" fmla="*/ 156978 h 2747778"/>
              <a:gd name="connsiteX40" fmla="*/ 5792364 w 11145414"/>
              <a:gd name="connsiteY40" fmla="*/ 128403 h 2747778"/>
              <a:gd name="connsiteX41" fmla="*/ 5192289 w 11145414"/>
              <a:gd name="connsiteY41" fmla="*/ 109353 h 2747778"/>
              <a:gd name="connsiteX42" fmla="*/ 2477664 w 11145414"/>
              <a:gd name="connsiteY42" fmla="*/ 80778 h 2747778"/>
              <a:gd name="connsiteX43" fmla="*/ 2077614 w 11145414"/>
              <a:gd name="connsiteY43" fmla="*/ 52203 h 2747778"/>
              <a:gd name="connsiteX44" fmla="*/ 1325139 w 11145414"/>
              <a:gd name="connsiteY44" fmla="*/ 33153 h 2747778"/>
              <a:gd name="connsiteX45" fmla="*/ 934614 w 11145414"/>
              <a:gd name="connsiteY45" fmla="*/ 14103 h 2747778"/>
              <a:gd name="connsiteX46" fmla="*/ 524473 w 11145414"/>
              <a:gd name="connsiteY46" fmla="*/ 23387 h 2747778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8692 h 2761298"/>
              <a:gd name="connsiteX1" fmla="*/ 224577 w 11145414"/>
              <a:gd name="connsiteY1" fmla="*/ 229929 h 2761298"/>
              <a:gd name="connsiteX2" fmla="*/ 77364 w 11145414"/>
              <a:gd name="connsiteY2" fmla="*/ 551498 h 2761298"/>
              <a:gd name="connsiteX3" fmla="*/ 29739 w 11145414"/>
              <a:gd name="connsiteY3" fmla="*/ 703898 h 2761298"/>
              <a:gd name="connsiteX4" fmla="*/ 10689 w 11145414"/>
              <a:gd name="connsiteY4" fmla="*/ 837248 h 2761298"/>
              <a:gd name="connsiteX5" fmla="*/ 10689 w 11145414"/>
              <a:gd name="connsiteY5" fmla="*/ 1313498 h 2761298"/>
              <a:gd name="connsiteX6" fmla="*/ 153564 w 11145414"/>
              <a:gd name="connsiteY6" fmla="*/ 1646873 h 2761298"/>
              <a:gd name="connsiteX7" fmla="*/ 286914 w 11145414"/>
              <a:gd name="connsiteY7" fmla="*/ 1818323 h 2761298"/>
              <a:gd name="connsiteX8" fmla="*/ 467889 w 11145414"/>
              <a:gd name="connsiteY8" fmla="*/ 1970723 h 2761298"/>
              <a:gd name="connsiteX9" fmla="*/ 1248939 w 11145414"/>
              <a:gd name="connsiteY9" fmla="*/ 2361248 h 2761298"/>
              <a:gd name="connsiteX10" fmla="*/ 2163339 w 11145414"/>
              <a:gd name="connsiteY10" fmla="*/ 2608898 h 2761298"/>
              <a:gd name="connsiteX11" fmla="*/ 3334914 w 11145414"/>
              <a:gd name="connsiteY11" fmla="*/ 2742248 h 2761298"/>
              <a:gd name="connsiteX12" fmla="*/ 3754014 w 11145414"/>
              <a:gd name="connsiteY12" fmla="*/ 2751773 h 2761298"/>
              <a:gd name="connsiteX13" fmla="*/ 4344564 w 11145414"/>
              <a:gd name="connsiteY13" fmla="*/ 2761298 h 2761298"/>
              <a:gd name="connsiteX14" fmla="*/ 5192289 w 11145414"/>
              <a:gd name="connsiteY14" fmla="*/ 2685098 h 2761298"/>
              <a:gd name="connsiteX15" fmla="*/ 5411364 w 11145414"/>
              <a:gd name="connsiteY15" fmla="*/ 2637473 h 2761298"/>
              <a:gd name="connsiteX16" fmla="*/ 5458989 w 11145414"/>
              <a:gd name="connsiteY16" fmla="*/ 2608898 h 2761298"/>
              <a:gd name="connsiteX17" fmla="*/ 5516139 w 11145414"/>
              <a:gd name="connsiteY17" fmla="*/ 2580323 h 2761298"/>
              <a:gd name="connsiteX18" fmla="*/ 5735214 w 11145414"/>
              <a:gd name="connsiteY18" fmla="*/ 2551748 h 2761298"/>
              <a:gd name="connsiteX19" fmla="*/ 5839989 w 11145414"/>
              <a:gd name="connsiteY19" fmla="*/ 2532698 h 2761298"/>
              <a:gd name="connsiteX20" fmla="*/ 6649614 w 11145414"/>
              <a:gd name="connsiteY20" fmla="*/ 2494598 h 2761298"/>
              <a:gd name="connsiteX21" fmla="*/ 7087764 w 11145414"/>
              <a:gd name="connsiteY21" fmla="*/ 2437448 h 2761298"/>
              <a:gd name="connsiteX22" fmla="*/ 7468764 w 11145414"/>
              <a:gd name="connsiteY22" fmla="*/ 2399348 h 2761298"/>
              <a:gd name="connsiteX23" fmla="*/ 7897389 w 11145414"/>
              <a:gd name="connsiteY23" fmla="*/ 2323148 h 2761298"/>
              <a:gd name="connsiteX24" fmla="*/ 8364114 w 11145414"/>
              <a:gd name="connsiteY24" fmla="*/ 2265998 h 2761298"/>
              <a:gd name="connsiteX25" fmla="*/ 8916564 w 11145414"/>
              <a:gd name="connsiteY25" fmla="*/ 2180273 h 2761298"/>
              <a:gd name="connsiteX26" fmla="*/ 10202439 w 11145414"/>
              <a:gd name="connsiteY26" fmla="*/ 1980248 h 2761298"/>
              <a:gd name="connsiteX27" fmla="*/ 10897764 w 11145414"/>
              <a:gd name="connsiteY27" fmla="*/ 1723073 h 2761298"/>
              <a:gd name="connsiteX28" fmla="*/ 11126364 w 11145414"/>
              <a:gd name="connsiteY28" fmla="*/ 1370648 h 2761298"/>
              <a:gd name="connsiteX29" fmla="*/ 11135889 w 11145414"/>
              <a:gd name="connsiteY29" fmla="*/ 1189673 h 2761298"/>
              <a:gd name="connsiteX30" fmla="*/ 11145414 w 11145414"/>
              <a:gd name="connsiteY30" fmla="*/ 1037273 h 2761298"/>
              <a:gd name="connsiteX31" fmla="*/ 11097789 w 11145414"/>
              <a:gd name="connsiteY31" fmla="*/ 722948 h 2761298"/>
              <a:gd name="connsiteX32" fmla="*/ 11031114 w 11145414"/>
              <a:gd name="connsiteY32" fmla="*/ 618173 h 2761298"/>
              <a:gd name="connsiteX33" fmla="*/ 10945389 w 11145414"/>
              <a:gd name="connsiteY33" fmla="*/ 503873 h 2761298"/>
              <a:gd name="connsiteX34" fmla="*/ 10707264 w 11145414"/>
              <a:gd name="connsiteY34" fmla="*/ 332423 h 2761298"/>
              <a:gd name="connsiteX35" fmla="*/ 10592964 w 11145414"/>
              <a:gd name="connsiteY35" fmla="*/ 284798 h 2761298"/>
              <a:gd name="connsiteX36" fmla="*/ 10459614 w 11145414"/>
              <a:gd name="connsiteY36" fmla="*/ 265748 h 2761298"/>
              <a:gd name="connsiteX37" fmla="*/ 10250064 w 11145414"/>
              <a:gd name="connsiteY37" fmla="*/ 227648 h 2761298"/>
              <a:gd name="connsiteX38" fmla="*/ 9507114 w 11145414"/>
              <a:gd name="connsiteY38" fmla="*/ 180023 h 2761298"/>
              <a:gd name="connsiteX39" fmla="*/ 9107064 w 11145414"/>
              <a:gd name="connsiteY39" fmla="*/ 170498 h 2761298"/>
              <a:gd name="connsiteX40" fmla="*/ 5792364 w 11145414"/>
              <a:gd name="connsiteY40" fmla="*/ 141923 h 2761298"/>
              <a:gd name="connsiteX41" fmla="*/ 5192289 w 11145414"/>
              <a:gd name="connsiteY41" fmla="*/ 122873 h 2761298"/>
              <a:gd name="connsiteX42" fmla="*/ 2477664 w 11145414"/>
              <a:gd name="connsiteY42" fmla="*/ 94298 h 2761298"/>
              <a:gd name="connsiteX43" fmla="*/ 2077614 w 11145414"/>
              <a:gd name="connsiteY43" fmla="*/ 65723 h 2761298"/>
              <a:gd name="connsiteX44" fmla="*/ 1325139 w 11145414"/>
              <a:gd name="connsiteY44" fmla="*/ 46673 h 2761298"/>
              <a:gd name="connsiteX45" fmla="*/ 551633 w 11145414"/>
              <a:gd name="connsiteY45" fmla="*/ 8692 h 2761298"/>
              <a:gd name="connsiteX0" fmla="*/ 551633 w 11145414"/>
              <a:gd name="connsiteY0" fmla="*/ 9181 h 2761787"/>
              <a:gd name="connsiteX1" fmla="*/ 224577 w 11145414"/>
              <a:gd name="connsiteY1" fmla="*/ 230418 h 2761787"/>
              <a:gd name="connsiteX2" fmla="*/ 77364 w 11145414"/>
              <a:gd name="connsiteY2" fmla="*/ 551987 h 2761787"/>
              <a:gd name="connsiteX3" fmla="*/ 29739 w 11145414"/>
              <a:gd name="connsiteY3" fmla="*/ 704387 h 2761787"/>
              <a:gd name="connsiteX4" fmla="*/ 10689 w 11145414"/>
              <a:gd name="connsiteY4" fmla="*/ 837737 h 2761787"/>
              <a:gd name="connsiteX5" fmla="*/ 10689 w 11145414"/>
              <a:gd name="connsiteY5" fmla="*/ 1313987 h 2761787"/>
              <a:gd name="connsiteX6" fmla="*/ 153564 w 11145414"/>
              <a:gd name="connsiteY6" fmla="*/ 1647362 h 2761787"/>
              <a:gd name="connsiteX7" fmla="*/ 286914 w 11145414"/>
              <a:gd name="connsiteY7" fmla="*/ 1818812 h 2761787"/>
              <a:gd name="connsiteX8" fmla="*/ 467889 w 11145414"/>
              <a:gd name="connsiteY8" fmla="*/ 1971212 h 2761787"/>
              <a:gd name="connsiteX9" fmla="*/ 1248939 w 11145414"/>
              <a:gd name="connsiteY9" fmla="*/ 2361737 h 2761787"/>
              <a:gd name="connsiteX10" fmla="*/ 2163339 w 11145414"/>
              <a:gd name="connsiteY10" fmla="*/ 2609387 h 2761787"/>
              <a:gd name="connsiteX11" fmla="*/ 3334914 w 11145414"/>
              <a:gd name="connsiteY11" fmla="*/ 2742737 h 2761787"/>
              <a:gd name="connsiteX12" fmla="*/ 3754014 w 11145414"/>
              <a:gd name="connsiteY12" fmla="*/ 2752262 h 2761787"/>
              <a:gd name="connsiteX13" fmla="*/ 4344564 w 11145414"/>
              <a:gd name="connsiteY13" fmla="*/ 2761787 h 2761787"/>
              <a:gd name="connsiteX14" fmla="*/ 5192289 w 11145414"/>
              <a:gd name="connsiteY14" fmla="*/ 2685587 h 2761787"/>
              <a:gd name="connsiteX15" fmla="*/ 5411364 w 11145414"/>
              <a:gd name="connsiteY15" fmla="*/ 2637962 h 2761787"/>
              <a:gd name="connsiteX16" fmla="*/ 5458989 w 11145414"/>
              <a:gd name="connsiteY16" fmla="*/ 2609387 h 2761787"/>
              <a:gd name="connsiteX17" fmla="*/ 5516139 w 11145414"/>
              <a:gd name="connsiteY17" fmla="*/ 2580812 h 2761787"/>
              <a:gd name="connsiteX18" fmla="*/ 5735214 w 11145414"/>
              <a:gd name="connsiteY18" fmla="*/ 2552237 h 2761787"/>
              <a:gd name="connsiteX19" fmla="*/ 5839989 w 11145414"/>
              <a:gd name="connsiteY19" fmla="*/ 2533187 h 2761787"/>
              <a:gd name="connsiteX20" fmla="*/ 6649614 w 11145414"/>
              <a:gd name="connsiteY20" fmla="*/ 2495087 h 2761787"/>
              <a:gd name="connsiteX21" fmla="*/ 7087764 w 11145414"/>
              <a:gd name="connsiteY21" fmla="*/ 2437937 h 2761787"/>
              <a:gd name="connsiteX22" fmla="*/ 7468764 w 11145414"/>
              <a:gd name="connsiteY22" fmla="*/ 2399837 h 2761787"/>
              <a:gd name="connsiteX23" fmla="*/ 7897389 w 11145414"/>
              <a:gd name="connsiteY23" fmla="*/ 2323637 h 2761787"/>
              <a:gd name="connsiteX24" fmla="*/ 8364114 w 11145414"/>
              <a:gd name="connsiteY24" fmla="*/ 2266487 h 2761787"/>
              <a:gd name="connsiteX25" fmla="*/ 8916564 w 11145414"/>
              <a:gd name="connsiteY25" fmla="*/ 2180762 h 2761787"/>
              <a:gd name="connsiteX26" fmla="*/ 10202439 w 11145414"/>
              <a:gd name="connsiteY26" fmla="*/ 1980737 h 2761787"/>
              <a:gd name="connsiteX27" fmla="*/ 10897764 w 11145414"/>
              <a:gd name="connsiteY27" fmla="*/ 1723562 h 2761787"/>
              <a:gd name="connsiteX28" fmla="*/ 11126364 w 11145414"/>
              <a:gd name="connsiteY28" fmla="*/ 1371137 h 2761787"/>
              <a:gd name="connsiteX29" fmla="*/ 11135889 w 11145414"/>
              <a:gd name="connsiteY29" fmla="*/ 1190162 h 2761787"/>
              <a:gd name="connsiteX30" fmla="*/ 11145414 w 11145414"/>
              <a:gd name="connsiteY30" fmla="*/ 1037762 h 2761787"/>
              <a:gd name="connsiteX31" fmla="*/ 11097789 w 11145414"/>
              <a:gd name="connsiteY31" fmla="*/ 723437 h 2761787"/>
              <a:gd name="connsiteX32" fmla="*/ 11031114 w 11145414"/>
              <a:gd name="connsiteY32" fmla="*/ 618662 h 2761787"/>
              <a:gd name="connsiteX33" fmla="*/ 10945389 w 11145414"/>
              <a:gd name="connsiteY33" fmla="*/ 504362 h 2761787"/>
              <a:gd name="connsiteX34" fmla="*/ 10707264 w 11145414"/>
              <a:gd name="connsiteY34" fmla="*/ 332912 h 2761787"/>
              <a:gd name="connsiteX35" fmla="*/ 10592964 w 11145414"/>
              <a:gd name="connsiteY35" fmla="*/ 285287 h 2761787"/>
              <a:gd name="connsiteX36" fmla="*/ 10459614 w 11145414"/>
              <a:gd name="connsiteY36" fmla="*/ 266237 h 2761787"/>
              <a:gd name="connsiteX37" fmla="*/ 10250064 w 11145414"/>
              <a:gd name="connsiteY37" fmla="*/ 228137 h 2761787"/>
              <a:gd name="connsiteX38" fmla="*/ 9507114 w 11145414"/>
              <a:gd name="connsiteY38" fmla="*/ 180512 h 2761787"/>
              <a:gd name="connsiteX39" fmla="*/ 9107064 w 11145414"/>
              <a:gd name="connsiteY39" fmla="*/ 170987 h 2761787"/>
              <a:gd name="connsiteX40" fmla="*/ 5792364 w 11145414"/>
              <a:gd name="connsiteY40" fmla="*/ 142412 h 2761787"/>
              <a:gd name="connsiteX41" fmla="*/ 5192289 w 11145414"/>
              <a:gd name="connsiteY41" fmla="*/ 123362 h 2761787"/>
              <a:gd name="connsiteX42" fmla="*/ 2477664 w 11145414"/>
              <a:gd name="connsiteY42" fmla="*/ 94787 h 2761787"/>
              <a:gd name="connsiteX43" fmla="*/ 1325139 w 11145414"/>
              <a:gd name="connsiteY43" fmla="*/ 47162 h 2761787"/>
              <a:gd name="connsiteX44" fmla="*/ 551633 w 11145414"/>
              <a:gd name="connsiteY44" fmla="*/ 9181 h 2761787"/>
              <a:gd name="connsiteX0" fmla="*/ 452045 w 11145414"/>
              <a:gd name="connsiteY0" fmla="*/ 65738 h 2717264"/>
              <a:gd name="connsiteX1" fmla="*/ 224577 w 11145414"/>
              <a:gd name="connsiteY1" fmla="*/ 185895 h 2717264"/>
              <a:gd name="connsiteX2" fmla="*/ 77364 w 11145414"/>
              <a:gd name="connsiteY2" fmla="*/ 507464 h 2717264"/>
              <a:gd name="connsiteX3" fmla="*/ 29739 w 11145414"/>
              <a:gd name="connsiteY3" fmla="*/ 659864 h 2717264"/>
              <a:gd name="connsiteX4" fmla="*/ 10689 w 11145414"/>
              <a:gd name="connsiteY4" fmla="*/ 793214 h 2717264"/>
              <a:gd name="connsiteX5" fmla="*/ 10689 w 11145414"/>
              <a:gd name="connsiteY5" fmla="*/ 1269464 h 2717264"/>
              <a:gd name="connsiteX6" fmla="*/ 153564 w 11145414"/>
              <a:gd name="connsiteY6" fmla="*/ 1602839 h 2717264"/>
              <a:gd name="connsiteX7" fmla="*/ 286914 w 11145414"/>
              <a:gd name="connsiteY7" fmla="*/ 1774289 h 2717264"/>
              <a:gd name="connsiteX8" fmla="*/ 467889 w 11145414"/>
              <a:gd name="connsiteY8" fmla="*/ 1926689 h 2717264"/>
              <a:gd name="connsiteX9" fmla="*/ 1248939 w 11145414"/>
              <a:gd name="connsiteY9" fmla="*/ 2317214 h 2717264"/>
              <a:gd name="connsiteX10" fmla="*/ 2163339 w 11145414"/>
              <a:gd name="connsiteY10" fmla="*/ 2564864 h 2717264"/>
              <a:gd name="connsiteX11" fmla="*/ 3334914 w 11145414"/>
              <a:gd name="connsiteY11" fmla="*/ 2698214 h 2717264"/>
              <a:gd name="connsiteX12" fmla="*/ 3754014 w 11145414"/>
              <a:gd name="connsiteY12" fmla="*/ 2707739 h 2717264"/>
              <a:gd name="connsiteX13" fmla="*/ 4344564 w 11145414"/>
              <a:gd name="connsiteY13" fmla="*/ 2717264 h 2717264"/>
              <a:gd name="connsiteX14" fmla="*/ 5192289 w 11145414"/>
              <a:gd name="connsiteY14" fmla="*/ 2641064 h 2717264"/>
              <a:gd name="connsiteX15" fmla="*/ 5411364 w 11145414"/>
              <a:gd name="connsiteY15" fmla="*/ 2593439 h 2717264"/>
              <a:gd name="connsiteX16" fmla="*/ 5458989 w 11145414"/>
              <a:gd name="connsiteY16" fmla="*/ 2564864 h 2717264"/>
              <a:gd name="connsiteX17" fmla="*/ 5516139 w 11145414"/>
              <a:gd name="connsiteY17" fmla="*/ 2536289 h 2717264"/>
              <a:gd name="connsiteX18" fmla="*/ 5735214 w 11145414"/>
              <a:gd name="connsiteY18" fmla="*/ 2507714 h 2717264"/>
              <a:gd name="connsiteX19" fmla="*/ 5839989 w 11145414"/>
              <a:gd name="connsiteY19" fmla="*/ 2488664 h 2717264"/>
              <a:gd name="connsiteX20" fmla="*/ 6649614 w 11145414"/>
              <a:gd name="connsiteY20" fmla="*/ 2450564 h 2717264"/>
              <a:gd name="connsiteX21" fmla="*/ 7087764 w 11145414"/>
              <a:gd name="connsiteY21" fmla="*/ 2393414 h 2717264"/>
              <a:gd name="connsiteX22" fmla="*/ 7468764 w 11145414"/>
              <a:gd name="connsiteY22" fmla="*/ 2355314 h 2717264"/>
              <a:gd name="connsiteX23" fmla="*/ 7897389 w 11145414"/>
              <a:gd name="connsiteY23" fmla="*/ 2279114 h 2717264"/>
              <a:gd name="connsiteX24" fmla="*/ 8364114 w 11145414"/>
              <a:gd name="connsiteY24" fmla="*/ 2221964 h 2717264"/>
              <a:gd name="connsiteX25" fmla="*/ 8916564 w 11145414"/>
              <a:gd name="connsiteY25" fmla="*/ 2136239 h 2717264"/>
              <a:gd name="connsiteX26" fmla="*/ 10202439 w 11145414"/>
              <a:gd name="connsiteY26" fmla="*/ 1936214 h 2717264"/>
              <a:gd name="connsiteX27" fmla="*/ 10897764 w 11145414"/>
              <a:gd name="connsiteY27" fmla="*/ 1679039 h 2717264"/>
              <a:gd name="connsiteX28" fmla="*/ 11126364 w 11145414"/>
              <a:gd name="connsiteY28" fmla="*/ 1326614 h 2717264"/>
              <a:gd name="connsiteX29" fmla="*/ 11135889 w 11145414"/>
              <a:gd name="connsiteY29" fmla="*/ 1145639 h 2717264"/>
              <a:gd name="connsiteX30" fmla="*/ 11145414 w 11145414"/>
              <a:gd name="connsiteY30" fmla="*/ 993239 h 2717264"/>
              <a:gd name="connsiteX31" fmla="*/ 11097789 w 11145414"/>
              <a:gd name="connsiteY31" fmla="*/ 678914 h 2717264"/>
              <a:gd name="connsiteX32" fmla="*/ 11031114 w 11145414"/>
              <a:gd name="connsiteY32" fmla="*/ 574139 h 2717264"/>
              <a:gd name="connsiteX33" fmla="*/ 10945389 w 11145414"/>
              <a:gd name="connsiteY33" fmla="*/ 459839 h 2717264"/>
              <a:gd name="connsiteX34" fmla="*/ 10707264 w 11145414"/>
              <a:gd name="connsiteY34" fmla="*/ 288389 h 2717264"/>
              <a:gd name="connsiteX35" fmla="*/ 10592964 w 11145414"/>
              <a:gd name="connsiteY35" fmla="*/ 240764 h 2717264"/>
              <a:gd name="connsiteX36" fmla="*/ 10459614 w 11145414"/>
              <a:gd name="connsiteY36" fmla="*/ 221714 h 2717264"/>
              <a:gd name="connsiteX37" fmla="*/ 10250064 w 11145414"/>
              <a:gd name="connsiteY37" fmla="*/ 183614 h 2717264"/>
              <a:gd name="connsiteX38" fmla="*/ 9507114 w 11145414"/>
              <a:gd name="connsiteY38" fmla="*/ 135989 h 2717264"/>
              <a:gd name="connsiteX39" fmla="*/ 9107064 w 11145414"/>
              <a:gd name="connsiteY39" fmla="*/ 126464 h 2717264"/>
              <a:gd name="connsiteX40" fmla="*/ 5792364 w 11145414"/>
              <a:gd name="connsiteY40" fmla="*/ 97889 h 2717264"/>
              <a:gd name="connsiteX41" fmla="*/ 5192289 w 11145414"/>
              <a:gd name="connsiteY41" fmla="*/ 78839 h 2717264"/>
              <a:gd name="connsiteX42" fmla="*/ 2477664 w 11145414"/>
              <a:gd name="connsiteY42" fmla="*/ 50264 h 2717264"/>
              <a:gd name="connsiteX43" fmla="*/ 1325139 w 11145414"/>
              <a:gd name="connsiteY43" fmla="*/ 2639 h 2717264"/>
              <a:gd name="connsiteX44" fmla="*/ 452045 w 11145414"/>
              <a:gd name="connsiteY44" fmla="*/ 65738 h 2717264"/>
              <a:gd name="connsiteX0" fmla="*/ 452045 w 11145414"/>
              <a:gd name="connsiteY0" fmla="*/ 40327 h 2691853"/>
              <a:gd name="connsiteX1" fmla="*/ 224577 w 11145414"/>
              <a:gd name="connsiteY1" fmla="*/ 160484 h 2691853"/>
              <a:gd name="connsiteX2" fmla="*/ 77364 w 11145414"/>
              <a:gd name="connsiteY2" fmla="*/ 482053 h 2691853"/>
              <a:gd name="connsiteX3" fmla="*/ 29739 w 11145414"/>
              <a:gd name="connsiteY3" fmla="*/ 634453 h 2691853"/>
              <a:gd name="connsiteX4" fmla="*/ 10689 w 11145414"/>
              <a:gd name="connsiteY4" fmla="*/ 767803 h 2691853"/>
              <a:gd name="connsiteX5" fmla="*/ 10689 w 11145414"/>
              <a:gd name="connsiteY5" fmla="*/ 1244053 h 2691853"/>
              <a:gd name="connsiteX6" fmla="*/ 153564 w 11145414"/>
              <a:gd name="connsiteY6" fmla="*/ 1577428 h 2691853"/>
              <a:gd name="connsiteX7" fmla="*/ 286914 w 11145414"/>
              <a:gd name="connsiteY7" fmla="*/ 1748878 h 2691853"/>
              <a:gd name="connsiteX8" fmla="*/ 467889 w 11145414"/>
              <a:gd name="connsiteY8" fmla="*/ 1901278 h 2691853"/>
              <a:gd name="connsiteX9" fmla="*/ 1248939 w 11145414"/>
              <a:gd name="connsiteY9" fmla="*/ 2291803 h 2691853"/>
              <a:gd name="connsiteX10" fmla="*/ 2163339 w 11145414"/>
              <a:gd name="connsiteY10" fmla="*/ 2539453 h 2691853"/>
              <a:gd name="connsiteX11" fmla="*/ 3334914 w 11145414"/>
              <a:gd name="connsiteY11" fmla="*/ 2672803 h 2691853"/>
              <a:gd name="connsiteX12" fmla="*/ 3754014 w 11145414"/>
              <a:gd name="connsiteY12" fmla="*/ 2682328 h 2691853"/>
              <a:gd name="connsiteX13" fmla="*/ 4344564 w 11145414"/>
              <a:gd name="connsiteY13" fmla="*/ 2691853 h 2691853"/>
              <a:gd name="connsiteX14" fmla="*/ 5192289 w 11145414"/>
              <a:gd name="connsiteY14" fmla="*/ 2615653 h 2691853"/>
              <a:gd name="connsiteX15" fmla="*/ 5411364 w 11145414"/>
              <a:gd name="connsiteY15" fmla="*/ 2568028 h 2691853"/>
              <a:gd name="connsiteX16" fmla="*/ 5458989 w 11145414"/>
              <a:gd name="connsiteY16" fmla="*/ 2539453 h 2691853"/>
              <a:gd name="connsiteX17" fmla="*/ 5516139 w 11145414"/>
              <a:gd name="connsiteY17" fmla="*/ 2510878 h 2691853"/>
              <a:gd name="connsiteX18" fmla="*/ 5735214 w 11145414"/>
              <a:gd name="connsiteY18" fmla="*/ 2482303 h 2691853"/>
              <a:gd name="connsiteX19" fmla="*/ 5839989 w 11145414"/>
              <a:gd name="connsiteY19" fmla="*/ 2463253 h 2691853"/>
              <a:gd name="connsiteX20" fmla="*/ 6649614 w 11145414"/>
              <a:gd name="connsiteY20" fmla="*/ 2425153 h 2691853"/>
              <a:gd name="connsiteX21" fmla="*/ 7087764 w 11145414"/>
              <a:gd name="connsiteY21" fmla="*/ 2368003 h 2691853"/>
              <a:gd name="connsiteX22" fmla="*/ 7468764 w 11145414"/>
              <a:gd name="connsiteY22" fmla="*/ 2329903 h 2691853"/>
              <a:gd name="connsiteX23" fmla="*/ 7897389 w 11145414"/>
              <a:gd name="connsiteY23" fmla="*/ 2253703 h 2691853"/>
              <a:gd name="connsiteX24" fmla="*/ 8364114 w 11145414"/>
              <a:gd name="connsiteY24" fmla="*/ 2196553 h 2691853"/>
              <a:gd name="connsiteX25" fmla="*/ 8916564 w 11145414"/>
              <a:gd name="connsiteY25" fmla="*/ 2110828 h 2691853"/>
              <a:gd name="connsiteX26" fmla="*/ 10202439 w 11145414"/>
              <a:gd name="connsiteY26" fmla="*/ 1910803 h 2691853"/>
              <a:gd name="connsiteX27" fmla="*/ 10897764 w 11145414"/>
              <a:gd name="connsiteY27" fmla="*/ 1653628 h 2691853"/>
              <a:gd name="connsiteX28" fmla="*/ 11126364 w 11145414"/>
              <a:gd name="connsiteY28" fmla="*/ 1301203 h 2691853"/>
              <a:gd name="connsiteX29" fmla="*/ 11135889 w 11145414"/>
              <a:gd name="connsiteY29" fmla="*/ 1120228 h 2691853"/>
              <a:gd name="connsiteX30" fmla="*/ 11145414 w 11145414"/>
              <a:gd name="connsiteY30" fmla="*/ 967828 h 2691853"/>
              <a:gd name="connsiteX31" fmla="*/ 11097789 w 11145414"/>
              <a:gd name="connsiteY31" fmla="*/ 653503 h 2691853"/>
              <a:gd name="connsiteX32" fmla="*/ 11031114 w 11145414"/>
              <a:gd name="connsiteY32" fmla="*/ 548728 h 2691853"/>
              <a:gd name="connsiteX33" fmla="*/ 10945389 w 11145414"/>
              <a:gd name="connsiteY33" fmla="*/ 434428 h 2691853"/>
              <a:gd name="connsiteX34" fmla="*/ 10707264 w 11145414"/>
              <a:gd name="connsiteY34" fmla="*/ 262978 h 2691853"/>
              <a:gd name="connsiteX35" fmla="*/ 10592964 w 11145414"/>
              <a:gd name="connsiteY35" fmla="*/ 215353 h 2691853"/>
              <a:gd name="connsiteX36" fmla="*/ 10459614 w 11145414"/>
              <a:gd name="connsiteY36" fmla="*/ 196303 h 2691853"/>
              <a:gd name="connsiteX37" fmla="*/ 10250064 w 11145414"/>
              <a:gd name="connsiteY37" fmla="*/ 158203 h 2691853"/>
              <a:gd name="connsiteX38" fmla="*/ 9507114 w 11145414"/>
              <a:gd name="connsiteY38" fmla="*/ 110578 h 2691853"/>
              <a:gd name="connsiteX39" fmla="*/ 9107064 w 11145414"/>
              <a:gd name="connsiteY39" fmla="*/ 101053 h 2691853"/>
              <a:gd name="connsiteX40" fmla="*/ 5792364 w 11145414"/>
              <a:gd name="connsiteY40" fmla="*/ 72478 h 2691853"/>
              <a:gd name="connsiteX41" fmla="*/ 5192289 w 11145414"/>
              <a:gd name="connsiteY41" fmla="*/ 53428 h 2691853"/>
              <a:gd name="connsiteX42" fmla="*/ 2477664 w 11145414"/>
              <a:gd name="connsiteY42" fmla="*/ 24853 h 2691853"/>
              <a:gd name="connsiteX43" fmla="*/ 1325139 w 11145414"/>
              <a:gd name="connsiteY43" fmla="*/ 4796 h 2691853"/>
              <a:gd name="connsiteX44" fmla="*/ 452045 w 11145414"/>
              <a:gd name="connsiteY44" fmla="*/ 40327 h 2691853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15474 h 2667000"/>
              <a:gd name="connsiteX1" fmla="*/ 224577 w 11145414"/>
              <a:gd name="connsiteY1" fmla="*/ 135631 h 2667000"/>
              <a:gd name="connsiteX2" fmla="*/ 77364 w 11145414"/>
              <a:gd name="connsiteY2" fmla="*/ 457200 h 2667000"/>
              <a:gd name="connsiteX3" fmla="*/ 29739 w 11145414"/>
              <a:gd name="connsiteY3" fmla="*/ 609600 h 2667000"/>
              <a:gd name="connsiteX4" fmla="*/ 10689 w 11145414"/>
              <a:gd name="connsiteY4" fmla="*/ 742950 h 2667000"/>
              <a:gd name="connsiteX5" fmla="*/ 10689 w 11145414"/>
              <a:gd name="connsiteY5" fmla="*/ 1219200 h 2667000"/>
              <a:gd name="connsiteX6" fmla="*/ 153564 w 11145414"/>
              <a:gd name="connsiteY6" fmla="*/ 1552575 h 2667000"/>
              <a:gd name="connsiteX7" fmla="*/ 286914 w 11145414"/>
              <a:gd name="connsiteY7" fmla="*/ 1724025 h 2667000"/>
              <a:gd name="connsiteX8" fmla="*/ 467889 w 11145414"/>
              <a:gd name="connsiteY8" fmla="*/ 1876425 h 2667000"/>
              <a:gd name="connsiteX9" fmla="*/ 1248939 w 11145414"/>
              <a:gd name="connsiteY9" fmla="*/ 2266950 h 2667000"/>
              <a:gd name="connsiteX10" fmla="*/ 2163339 w 11145414"/>
              <a:gd name="connsiteY10" fmla="*/ 2514600 h 2667000"/>
              <a:gd name="connsiteX11" fmla="*/ 3334914 w 11145414"/>
              <a:gd name="connsiteY11" fmla="*/ 2647950 h 2667000"/>
              <a:gd name="connsiteX12" fmla="*/ 3754014 w 11145414"/>
              <a:gd name="connsiteY12" fmla="*/ 2657475 h 2667000"/>
              <a:gd name="connsiteX13" fmla="*/ 4344564 w 11145414"/>
              <a:gd name="connsiteY13" fmla="*/ 2667000 h 2667000"/>
              <a:gd name="connsiteX14" fmla="*/ 5192289 w 11145414"/>
              <a:gd name="connsiteY14" fmla="*/ 2590800 h 2667000"/>
              <a:gd name="connsiteX15" fmla="*/ 5411364 w 11145414"/>
              <a:gd name="connsiteY15" fmla="*/ 2543175 h 2667000"/>
              <a:gd name="connsiteX16" fmla="*/ 5458989 w 11145414"/>
              <a:gd name="connsiteY16" fmla="*/ 2514600 h 2667000"/>
              <a:gd name="connsiteX17" fmla="*/ 5516139 w 11145414"/>
              <a:gd name="connsiteY17" fmla="*/ 2486025 h 2667000"/>
              <a:gd name="connsiteX18" fmla="*/ 5735214 w 11145414"/>
              <a:gd name="connsiteY18" fmla="*/ 2457450 h 2667000"/>
              <a:gd name="connsiteX19" fmla="*/ 5839989 w 11145414"/>
              <a:gd name="connsiteY19" fmla="*/ 2438400 h 2667000"/>
              <a:gd name="connsiteX20" fmla="*/ 6649614 w 11145414"/>
              <a:gd name="connsiteY20" fmla="*/ 2400300 h 2667000"/>
              <a:gd name="connsiteX21" fmla="*/ 7087764 w 11145414"/>
              <a:gd name="connsiteY21" fmla="*/ 2343150 h 2667000"/>
              <a:gd name="connsiteX22" fmla="*/ 7468764 w 11145414"/>
              <a:gd name="connsiteY22" fmla="*/ 2305050 h 2667000"/>
              <a:gd name="connsiteX23" fmla="*/ 7897389 w 11145414"/>
              <a:gd name="connsiteY23" fmla="*/ 2228850 h 2667000"/>
              <a:gd name="connsiteX24" fmla="*/ 8364114 w 11145414"/>
              <a:gd name="connsiteY24" fmla="*/ 2171700 h 2667000"/>
              <a:gd name="connsiteX25" fmla="*/ 8916564 w 11145414"/>
              <a:gd name="connsiteY25" fmla="*/ 2085975 h 2667000"/>
              <a:gd name="connsiteX26" fmla="*/ 10202439 w 11145414"/>
              <a:gd name="connsiteY26" fmla="*/ 1885950 h 2667000"/>
              <a:gd name="connsiteX27" fmla="*/ 10897764 w 11145414"/>
              <a:gd name="connsiteY27" fmla="*/ 1628775 h 2667000"/>
              <a:gd name="connsiteX28" fmla="*/ 11126364 w 11145414"/>
              <a:gd name="connsiteY28" fmla="*/ 1276350 h 2667000"/>
              <a:gd name="connsiteX29" fmla="*/ 11135889 w 11145414"/>
              <a:gd name="connsiteY29" fmla="*/ 1095375 h 2667000"/>
              <a:gd name="connsiteX30" fmla="*/ 11145414 w 11145414"/>
              <a:gd name="connsiteY30" fmla="*/ 942975 h 2667000"/>
              <a:gd name="connsiteX31" fmla="*/ 11097789 w 11145414"/>
              <a:gd name="connsiteY31" fmla="*/ 628650 h 2667000"/>
              <a:gd name="connsiteX32" fmla="*/ 11031114 w 11145414"/>
              <a:gd name="connsiteY32" fmla="*/ 523875 h 2667000"/>
              <a:gd name="connsiteX33" fmla="*/ 10945389 w 11145414"/>
              <a:gd name="connsiteY33" fmla="*/ 409575 h 2667000"/>
              <a:gd name="connsiteX34" fmla="*/ 10707264 w 11145414"/>
              <a:gd name="connsiteY34" fmla="*/ 238125 h 2667000"/>
              <a:gd name="connsiteX35" fmla="*/ 10592964 w 11145414"/>
              <a:gd name="connsiteY35" fmla="*/ 190500 h 2667000"/>
              <a:gd name="connsiteX36" fmla="*/ 10459614 w 11145414"/>
              <a:gd name="connsiteY36" fmla="*/ 171450 h 2667000"/>
              <a:gd name="connsiteX37" fmla="*/ 10250064 w 11145414"/>
              <a:gd name="connsiteY37" fmla="*/ 133350 h 2667000"/>
              <a:gd name="connsiteX38" fmla="*/ 9507114 w 11145414"/>
              <a:gd name="connsiteY38" fmla="*/ 85725 h 2667000"/>
              <a:gd name="connsiteX39" fmla="*/ 9107064 w 11145414"/>
              <a:gd name="connsiteY39" fmla="*/ 76200 h 2667000"/>
              <a:gd name="connsiteX40" fmla="*/ 5792364 w 11145414"/>
              <a:gd name="connsiteY40" fmla="*/ 47625 h 2667000"/>
              <a:gd name="connsiteX41" fmla="*/ 5192289 w 11145414"/>
              <a:gd name="connsiteY41" fmla="*/ 28575 h 2667000"/>
              <a:gd name="connsiteX42" fmla="*/ 2477664 w 11145414"/>
              <a:gd name="connsiteY42" fmla="*/ 0 h 2667000"/>
              <a:gd name="connsiteX43" fmla="*/ 452045 w 11145414"/>
              <a:gd name="connsiteY43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523690 w 11152965"/>
              <a:gd name="connsiteY15" fmla="*/ 2486025 h 2667000"/>
              <a:gd name="connsiteX16" fmla="*/ 5742765 w 11152965"/>
              <a:gd name="connsiteY16" fmla="*/ 2457450 h 2667000"/>
              <a:gd name="connsiteX17" fmla="*/ 5847540 w 11152965"/>
              <a:gd name="connsiteY17" fmla="*/ 2438400 h 2667000"/>
              <a:gd name="connsiteX18" fmla="*/ 6657165 w 11152965"/>
              <a:gd name="connsiteY18" fmla="*/ 2400300 h 2667000"/>
              <a:gd name="connsiteX19" fmla="*/ 7095315 w 11152965"/>
              <a:gd name="connsiteY19" fmla="*/ 2343150 h 2667000"/>
              <a:gd name="connsiteX20" fmla="*/ 7476315 w 11152965"/>
              <a:gd name="connsiteY20" fmla="*/ 2305050 h 2667000"/>
              <a:gd name="connsiteX21" fmla="*/ 7904940 w 11152965"/>
              <a:gd name="connsiteY21" fmla="*/ 2228850 h 2667000"/>
              <a:gd name="connsiteX22" fmla="*/ 8371665 w 11152965"/>
              <a:gd name="connsiteY22" fmla="*/ 2171700 h 2667000"/>
              <a:gd name="connsiteX23" fmla="*/ 8924115 w 11152965"/>
              <a:gd name="connsiteY23" fmla="*/ 2085975 h 2667000"/>
              <a:gd name="connsiteX24" fmla="*/ 10209990 w 11152965"/>
              <a:gd name="connsiteY24" fmla="*/ 1885950 h 2667000"/>
              <a:gd name="connsiteX25" fmla="*/ 10905315 w 11152965"/>
              <a:gd name="connsiteY25" fmla="*/ 1628775 h 2667000"/>
              <a:gd name="connsiteX26" fmla="*/ 11133915 w 11152965"/>
              <a:gd name="connsiteY26" fmla="*/ 1276350 h 2667000"/>
              <a:gd name="connsiteX27" fmla="*/ 11143440 w 11152965"/>
              <a:gd name="connsiteY27" fmla="*/ 1095375 h 2667000"/>
              <a:gd name="connsiteX28" fmla="*/ 11152965 w 11152965"/>
              <a:gd name="connsiteY28" fmla="*/ 942975 h 2667000"/>
              <a:gd name="connsiteX29" fmla="*/ 11105340 w 11152965"/>
              <a:gd name="connsiteY29" fmla="*/ 628650 h 2667000"/>
              <a:gd name="connsiteX30" fmla="*/ 11038665 w 11152965"/>
              <a:gd name="connsiteY30" fmla="*/ 523875 h 2667000"/>
              <a:gd name="connsiteX31" fmla="*/ 10952940 w 11152965"/>
              <a:gd name="connsiteY31" fmla="*/ 409575 h 2667000"/>
              <a:gd name="connsiteX32" fmla="*/ 10714815 w 11152965"/>
              <a:gd name="connsiteY32" fmla="*/ 238125 h 2667000"/>
              <a:gd name="connsiteX33" fmla="*/ 10600515 w 11152965"/>
              <a:gd name="connsiteY33" fmla="*/ 190500 h 2667000"/>
              <a:gd name="connsiteX34" fmla="*/ 10467165 w 11152965"/>
              <a:gd name="connsiteY34" fmla="*/ 171450 h 2667000"/>
              <a:gd name="connsiteX35" fmla="*/ 10257615 w 11152965"/>
              <a:gd name="connsiteY35" fmla="*/ 133350 h 2667000"/>
              <a:gd name="connsiteX36" fmla="*/ 9514665 w 11152965"/>
              <a:gd name="connsiteY36" fmla="*/ 85725 h 2667000"/>
              <a:gd name="connsiteX37" fmla="*/ 9114615 w 11152965"/>
              <a:gd name="connsiteY37" fmla="*/ 76200 h 2667000"/>
              <a:gd name="connsiteX38" fmla="*/ 5799915 w 11152965"/>
              <a:gd name="connsiteY38" fmla="*/ 47625 h 2667000"/>
              <a:gd name="connsiteX39" fmla="*/ 5199840 w 11152965"/>
              <a:gd name="connsiteY39" fmla="*/ 28575 h 2667000"/>
              <a:gd name="connsiteX40" fmla="*/ 2485215 w 11152965"/>
              <a:gd name="connsiteY40" fmla="*/ 0 h 2667000"/>
              <a:gd name="connsiteX41" fmla="*/ 459596 w 11152965"/>
              <a:gd name="connsiteY41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742765 w 11152965"/>
              <a:gd name="connsiteY15" fmla="*/ 2457450 h 2667000"/>
              <a:gd name="connsiteX16" fmla="*/ 5847540 w 11152965"/>
              <a:gd name="connsiteY16" fmla="*/ 2438400 h 2667000"/>
              <a:gd name="connsiteX17" fmla="*/ 6657165 w 11152965"/>
              <a:gd name="connsiteY17" fmla="*/ 2400300 h 2667000"/>
              <a:gd name="connsiteX18" fmla="*/ 7095315 w 11152965"/>
              <a:gd name="connsiteY18" fmla="*/ 2343150 h 2667000"/>
              <a:gd name="connsiteX19" fmla="*/ 7476315 w 11152965"/>
              <a:gd name="connsiteY19" fmla="*/ 2305050 h 2667000"/>
              <a:gd name="connsiteX20" fmla="*/ 7904940 w 11152965"/>
              <a:gd name="connsiteY20" fmla="*/ 2228850 h 2667000"/>
              <a:gd name="connsiteX21" fmla="*/ 8371665 w 11152965"/>
              <a:gd name="connsiteY21" fmla="*/ 2171700 h 2667000"/>
              <a:gd name="connsiteX22" fmla="*/ 8924115 w 11152965"/>
              <a:gd name="connsiteY22" fmla="*/ 2085975 h 2667000"/>
              <a:gd name="connsiteX23" fmla="*/ 10209990 w 11152965"/>
              <a:gd name="connsiteY23" fmla="*/ 1885950 h 2667000"/>
              <a:gd name="connsiteX24" fmla="*/ 10905315 w 11152965"/>
              <a:gd name="connsiteY24" fmla="*/ 1628775 h 2667000"/>
              <a:gd name="connsiteX25" fmla="*/ 11133915 w 11152965"/>
              <a:gd name="connsiteY25" fmla="*/ 1276350 h 2667000"/>
              <a:gd name="connsiteX26" fmla="*/ 11143440 w 11152965"/>
              <a:gd name="connsiteY26" fmla="*/ 1095375 h 2667000"/>
              <a:gd name="connsiteX27" fmla="*/ 11152965 w 11152965"/>
              <a:gd name="connsiteY27" fmla="*/ 942975 h 2667000"/>
              <a:gd name="connsiteX28" fmla="*/ 11105340 w 11152965"/>
              <a:gd name="connsiteY28" fmla="*/ 628650 h 2667000"/>
              <a:gd name="connsiteX29" fmla="*/ 11038665 w 11152965"/>
              <a:gd name="connsiteY29" fmla="*/ 523875 h 2667000"/>
              <a:gd name="connsiteX30" fmla="*/ 10952940 w 11152965"/>
              <a:gd name="connsiteY30" fmla="*/ 409575 h 2667000"/>
              <a:gd name="connsiteX31" fmla="*/ 10714815 w 11152965"/>
              <a:gd name="connsiteY31" fmla="*/ 238125 h 2667000"/>
              <a:gd name="connsiteX32" fmla="*/ 10600515 w 11152965"/>
              <a:gd name="connsiteY32" fmla="*/ 190500 h 2667000"/>
              <a:gd name="connsiteX33" fmla="*/ 10467165 w 11152965"/>
              <a:gd name="connsiteY33" fmla="*/ 171450 h 2667000"/>
              <a:gd name="connsiteX34" fmla="*/ 10257615 w 11152965"/>
              <a:gd name="connsiteY34" fmla="*/ 133350 h 2667000"/>
              <a:gd name="connsiteX35" fmla="*/ 9514665 w 11152965"/>
              <a:gd name="connsiteY35" fmla="*/ 85725 h 2667000"/>
              <a:gd name="connsiteX36" fmla="*/ 9114615 w 11152965"/>
              <a:gd name="connsiteY36" fmla="*/ 76200 h 2667000"/>
              <a:gd name="connsiteX37" fmla="*/ 5799915 w 11152965"/>
              <a:gd name="connsiteY37" fmla="*/ 47625 h 2667000"/>
              <a:gd name="connsiteX38" fmla="*/ 5199840 w 11152965"/>
              <a:gd name="connsiteY38" fmla="*/ 28575 h 2667000"/>
              <a:gd name="connsiteX39" fmla="*/ 2485215 w 11152965"/>
              <a:gd name="connsiteY39" fmla="*/ 0 h 2667000"/>
              <a:gd name="connsiteX40" fmla="*/ 459596 w 11152965"/>
              <a:gd name="connsiteY40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742765 w 11152965"/>
              <a:gd name="connsiteY14" fmla="*/ 2457450 h 2667000"/>
              <a:gd name="connsiteX15" fmla="*/ 5847540 w 11152965"/>
              <a:gd name="connsiteY15" fmla="*/ 2438400 h 2667000"/>
              <a:gd name="connsiteX16" fmla="*/ 6657165 w 11152965"/>
              <a:gd name="connsiteY16" fmla="*/ 2400300 h 2667000"/>
              <a:gd name="connsiteX17" fmla="*/ 7095315 w 11152965"/>
              <a:gd name="connsiteY17" fmla="*/ 2343150 h 2667000"/>
              <a:gd name="connsiteX18" fmla="*/ 7476315 w 11152965"/>
              <a:gd name="connsiteY18" fmla="*/ 2305050 h 2667000"/>
              <a:gd name="connsiteX19" fmla="*/ 7904940 w 11152965"/>
              <a:gd name="connsiteY19" fmla="*/ 2228850 h 2667000"/>
              <a:gd name="connsiteX20" fmla="*/ 8371665 w 11152965"/>
              <a:gd name="connsiteY20" fmla="*/ 2171700 h 2667000"/>
              <a:gd name="connsiteX21" fmla="*/ 8924115 w 11152965"/>
              <a:gd name="connsiteY21" fmla="*/ 2085975 h 2667000"/>
              <a:gd name="connsiteX22" fmla="*/ 10209990 w 11152965"/>
              <a:gd name="connsiteY22" fmla="*/ 1885950 h 2667000"/>
              <a:gd name="connsiteX23" fmla="*/ 10905315 w 11152965"/>
              <a:gd name="connsiteY23" fmla="*/ 1628775 h 2667000"/>
              <a:gd name="connsiteX24" fmla="*/ 11133915 w 11152965"/>
              <a:gd name="connsiteY24" fmla="*/ 1276350 h 2667000"/>
              <a:gd name="connsiteX25" fmla="*/ 11143440 w 11152965"/>
              <a:gd name="connsiteY25" fmla="*/ 1095375 h 2667000"/>
              <a:gd name="connsiteX26" fmla="*/ 11152965 w 11152965"/>
              <a:gd name="connsiteY26" fmla="*/ 942975 h 2667000"/>
              <a:gd name="connsiteX27" fmla="*/ 11105340 w 11152965"/>
              <a:gd name="connsiteY27" fmla="*/ 628650 h 2667000"/>
              <a:gd name="connsiteX28" fmla="*/ 11038665 w 11152965"/>
              <a:gd name="connsiteY28" fmla="*/ 523875 h 2667000"/>
              <a:gd name="connsiteX29" fmla="*/ 10952940 w 11152965"/>
              <a:gd name="connsiteY29" fmla="*/ 409575 h 2667000"/>
              <a:gd name="connsiteX30" fmla="*/ 10714815 w 11152965"/>
              <a:gd name="connsiteY30" fmla="*/ 238125 h 2667000"/>
              <a:gd name="connsiteX31" fmla="*/ 10600515 w 11152965"/>
              <a:gd name="connsiteY31" fmla="*/ 190500 h 2667000"/>
              <a:gd name="connsiteX32" fmla="*/ 10467165 w 11152965"/>
              <a:gd name="connsiteY32" fmla="*/ 171450 h 2667000"/>
              <a:gd name="connsiteX33" fmla="*/ 10257615 w 11152965"/>
              <a:gd name="connsiteY33" fmla="*/ 133350 h 2667000"/>
              <a:gd name="connsiteX34" fmla="*/ 9514665 w 11152965"/>
              <a:gd name="connsiteY34" fmla="*/ 85725 h 2667000"/>
              <a:gd name="connsiteX35" fmla="*/ 9114615 w 11152965"/>
              <a:gd name="connsiteY35" fmla="*/ 76200 h 2667000"/>
              <a:gd name="connsiteX36" fmla="*/ 5799915 w 11152965"/>
              <a:gd name="connsiteY36" fmla="*/ 47625 h 2667000"/>
              <a:gd name="connsiteX37" fmla="*/ 5199840 w 11152965"/>
              <a:gd name="connsiteY37" fmla="*/ 28575 h 2667000"/>
              <a:gd name="connsiteX38" fmla="*/ 2485215 w 11152965"/>
              <a:gd name="connsiteY38" fmla="*/ 0 h 2667000"/>
              <a:gd name="connsiteX39" fmla="*/ 459596 w 11152965"/>
              <a:gd name="connsiteY39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47540 w 11152965"/>
              <a:gd name="connsiteY14" fmla="*/ 2438400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65647 w 11152965"/>
              <a:gd name="connsiteY14" fmla="*/ 2502724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92807 w 11152965"/>
              <a:gd name="connsiteY14" fmla="*/ 2539481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418915 w 11152965"/>
              <a:gd name="connsiteY12" fmla="*/ 2543175 h 2667000"/>
              <a:gd name="connsiteX13" fmla="*/ 5892807 w 11152965"/>
              <a:gd name="connsiteY13" fmla="*/ 2539481 h 2667000"/>
              <a:gd name="connsiteX14" fmla="*/ 6657165 w 11152965"/>
              <a:gd name="connsiteY14" fmla="*/ 2400300 h 2667000"/>
              <a:gd name="connsiteX15" fmla="*/ 7095315 w 11152965"/>
              <a:gd name="connsiteY15" fmla="*/ 2343150 h 2667000"/>
              <a:gd name="connsiteX16" fmla="*/ 7476315 w 11152965"/>
              <a:gd name="connsiteY16" fmla="*/ 2305050 h 2667000"/>
              <a:gd name="connsiteX17" fmla="*/ 7904940 w 11152965"/>
              <a:gd name="connsiteY17" fmla="*/ 2228850 h 2667000"/>
              <a:gd name="connsiteX18" fmla="*/ 8371665 w 11152965"/>
              <a:gd name="connsiteY18" fmla="*/ 2171700 h 2667000"/>
              <a:gd name="connsiteX19" fmla="*/ 8924115 w 11152965"/>
              <a:gd name="connsiteY19" fmla="*/ 2085975 h 2667000"/>
              <a:gd name="connsiteX20" fmla="*/ 10209990 w 11152965"/>
              <a:gd name="connsiteY20" fmla="*/ 1885950 h 2667000"/>
              <a:gd name="connsiteX21" fmla="*/ 10905315 w 11152965"/>
              <a:gd name="connsiteY21" fmla="*/ 1628775 h 2667000"/>
              <a:gd name="connsiteX22" fmla="*/ 11133915 w 11152965"/>
              <a:gd name="connsiteY22" fmla="*/ 1276350 h 2667000"/>
              <a:gd name="connsiteX23" fmla="*/ 11143440 w 11152965"/>
              <a:gd name="connsiteY23" fmla="*/ 1095375 h 2667000"/>
              <a:gd name="connsiteX24" fmla="*/ 11152965 w 11152965"/>
              <a:gd name="connsiteY24" fmla="*/ 942975 h 2667000"/>
              <a:gd name="connsiteX25" fmla="*/ 11105340 w 11152965"/>
              <a:gd name="connsiteY25" fmla="*/ 628650 h 2667000"/>
              <a:gd name="connsiteX26" fmla="*/ 11038665 w 11152965"/>
              <a:gd name="connsiteY26" fmla="*/ 523875 h 2667000"/>
              <a:gd name="connsiteX27" fmla="*/ 10952940 w 11152965"/>
              <a:gd name="connsiteY27" fmla="*/ 409575 h 2667000"/>
              <a:gd name="connsiteX28" fmla="*/ 10714815 w 11152965"/>
              <a:gd name="connsiteY28" fmla="*/ 238125 h 2667000"/>
              <a:gd name="connsiteX29" fmla="*/ 10600515 w 11152965"/>
              <a:gd name="connsiteY29" fmla="*/ 190500 h 2667000"/>
              <a:gd name="connsiteX30" fmla="*/ 10467165 w 11152965"/>
              <a:gd name="connsiteY30" fmla="*/ 171450 h 2667000"/>
              <a:gd name="connsiteX31" fmla="*/ 10257615 w 11152965"/>
              <a:gd name="connsiteY31" fmla="*/ 133350 h 2667000"/>
              <a:gd name="connsiteX32" fmla="*/ 9514665 w 11152965"/>
              <a:gd name="connsiteY32" fmla="*/ 85725 h 2667000"/>
              <a:gd name="connsiteX33" fmla="*/ 9114615 w 11152965"/>
              <a:gd name="connsiteY33" fmla="*/ 76200 h 2667000"/>
              <a:gd name="connsiteX34" fmla="*/ 5799915 w 11152965"/>
              <a:gd name="connsiteY34" fmla="*/ 47625 h 2667000"/>
              <a:gd name="connsiteX35" fmla="*/ 5199840 w 11152965"/>
              <a:gd name="connsiteY35" fmla="*/ 28575 h 2667000"/>
              <a:gd name="connsiteX36" fmla="*/ 2485215 w 11152965"/>
              <a:gd name="connsiteY36" fmla="*/ 0 h 2667000"/>
              <a:gd name="connsiteX37" fmla="*/ 459596 w 11152965"/>
              <a:gd name="connsiteY37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892807 w 11152965"/>
              <a:gd name="connsiteY12" fmla="*/ 2539481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095315 w 11152965"/>
              <a:gd name="connsiteY13" fmla="*/ 2343150 h 2667000"/>
              <a:gd name="connsiteX14" fmla="*/ 7476315 w 11152965"/>
              <a:gd name="connsiteY14" fmla="*/ 2305050 h 2667000"/>
              <a:gd name="connsiteX15" fmla="*/ 7904940 w 11152965"/>
              <a:gd name="connsiteY15" fmla="*/ 2228850 h 2667000"/>
              <a:gd name="connsiteX16" fmla="*/ 8371665 w 11152965"/>
              <a:gd name="connsiteY16" fmla="*/ 2171700 h 2667000"/>
              <a:gd name="connsiteX17" fmla="*/ 8924115 w 11152965"/>
              <a:gd name="connsiteY17" fmla="*/ 2085975 h 2667000"/>
              <a:gd name="connsiteX18" fmla="*/ 10209990 w 11152965"/>
              <a:gd name="connsiteY18" fmla="*/ 1885950 h 2667000"/>
              <a:gd name="connsiteX19" fmla="*/ 10905315 w 11152965"/>
              <a:gd name="connsiteY19" fmla="*/ 1628775 h 2667000"/>
              <a:gd name="connsiteX20" fmla="*/ 11133915 w 11152965"/>
              <a:gd name="connsiteY20" fmla="*/ 1276350 h 2667000"/>
              <a:gd name="connsiteX21" fmla="*/ 11143440 w 11152965"/>
              <a:gd name="connsiteY21" fmla="*/ 1095375 h 2667000"/>
              <a:gd name="connsiteX22" fmla="*/ 11152965 w 11152965"/>
              <a:gd name="connsiteY22" fmla="*/ 942975 h 2667000"/>
              <a:gd name="connsiteX23" fmla="*/ 11105340 w 11152965"/>
              <a:gd name="connsiteY23" fmla="*/ 628650 h 2667000"/>
              <a:gd name="connsiteX24" fmla="*/ 11038665 w 11152965"/>
              <a:gd name="connsiteY24" fmla="*/ 523875 h 2667000"/>
              <a:gd name="connsiteX25" fmla="*/ 10952940 w 11152965"/>
              <a:gd name="connsiteY25" fmla="*/ 409575 h 2667000"/>
              <a:gd name="connsiteX26" fmla="*/ 10714815 w 11152965"/>
              <a:gd name="connsiteY26" fmla="*/ 238125 h 2667000"/>
              <a:gd name="connsiteX27" fmla="*/ 10600515 w 11152965"/>
              <a:gd name="connsiteY27" fmla="*/ 190500 h 2667000"/>
              <a:gd name="connsiteX28" fmla="*/ 10467165 w 11152965"/>
              <a:gd name="connsiteY28" fmla="*/ 171450 h 2667000"/>
              <a:gd name="connsiteX29" fmla="*/ 10257615 w 11152965"/>
              <a:gd name="connsiteY29" fmla="*/ 133350 h 2667000"/>
              <a:gd name="connsiteX30" fmla="*/ 9514665 w 11152965"/>
              <a:gd name="connsiteY30" fmla="*/ 85725 h 2667000"/>
              <a:gd name="connsiteX31" fmla="*/ 9114615 w 11152965"/>
              <a:gd name="connsiteY31" fmla="*/ 76200 h 2667000"/>
              <a:gd name="connsiteX32" fmla="*/ 5799915 w 11152965"/>
              <a:gd name="connsiteY32" fmla="*/ 47625 h 2667000"/>
              <a:gd name="connsiteX33" fmla="*/ 5199840 w 11152965"/>
              <a:gd name="connsiteY33" fmla="*/ 28575 h 2667000"/>
              <a:gd name="connsiteX34" fmla="*/ 2485215 w 11152965"/>
              <a:gd name="connsiteY34" fmla="*/ 0 h 2667000"/>
              <a:gd name="connsiteX35" fmla="*/ 459596 w 11152965"/>
              <a:gd name="connsiteY35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904940 w 11152965"/>
              <a:gd name="connsiteY14" fmla="*/ 2228850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924115 w 11152965"/>
              <a:gd name="connsiteY15" fmla="*/ 2085975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60641"/>
              <a:gd name="connsiteY0" fmla="*/ 15474 h 2667000"/>
              <a:gd name="connsiteX1" fmla="*/ 37290 w 11160641"/>
              <a:gd name="connsiteY1" fmla="*/ 609600 h 2667000"/>
              <a:gd name="connsiteX2" fmla="*/ 18240 w 11160641"/>
              <a:gd name="connsiteY2" fmla="*/ 742950 h 2667000"/>
              <a:gd name="connsiteX3" fmla="*/ 18240 w 11160641"/>
              <a:gd name="connsiteY3" fmla="*/ 1219200 h 2667000"/>
              <a:gd name="connsiteX4" fmla="*/ 161115 w 11160641"/>
              <a:gd name="connsiteY4" fmla="*/ 1552575 h 2667000"/>
              <a:gd name="connsiteX5" fmla="*/ 294465 w 11160641"/>
              <a:gd name="connsiteY5" fmla="*/ 1724025 h 2667000"/>
              <a:gd name="connsiteX6" fmla="*/ 475440 w 11160641"/>
              <a:gd name="connsiteY6" fmla="*/ 1876425 h 2667000"/>
              <a:gd name="connsiteX7" fmla="*/ 1256490 w 11160641"/>
              <a:gd name="connsiteY7" fmla="*/ 2266950 h 2667000"/>
              <a:gd name="connsiteX8" fmla="*/ 2170890 w 11160641"/>
              <a:gd name="connsiteY8" fmla="*/ 2514600 h 2667000"/>
              <a:gd name="connsiteX9" fmla="*/ 3342465 w 11160641"/>
              <a:gd name="connsiteY9" fmla="*/ 2647950 h 2667000"/>
              <a:gd name="connsiteX10" fmla="*/ 3761565 w 11160641"/>
              <a:gd name="connsiteY10" fmla="*/ 2657475 h 2667000"/>
              <a:gd name="connsiteX11" fmla="*/ 4352115 w 11160641"/>
              <a:gd name="connsiteY11" fmla="*/ 2667000 h 2667000"/>
              <a:gd name="connsiteX12" fmla="*/ 5910913 w 11160641"/>
              <a:gd name="connsiteY12" fmla="*/ 2594615 h 2667000"/>
              <a:gd name="connsiteX13" fmla="*/ 7476315 w 11160641"/>
              <a:gd name="connsiteY13" fmla="*/ 2305050 h 2667000"/>
              <a:gd name="connsiteX14" fmla="*/ 7895886 w 11160641"/>
              <a:gd name="connsiteY14" fmla="*/ 2155338 h 2667000"/>
              <a:gd name="connsiteX15" fmla="*/ 9087077 w 11160641"/>
              <a:gd name="connsiteY15" fmla="*/ 2113543 h 2667000"/>
              <a:gd name="connsiteX16" fmla="*/ 10807519 w 11160641"/>
              <a:gd name="connsiteY16" fmla="*/ 2023787 h 2667000"/>
              <a:gd name="connsiteX17" fmla="*/ 11133915 w 11160641"/>
              <a:gd name="connsiteY17" fmla="*/ 1276350 h 2667000"/>
              <a:gd name="connsiteX18" fmla="*/ 11143440 w 11160641"/>
              <a:gd name="connsiteY18" fmla="*/ 1095375 h 2667000"/>
              <a:gd name="connsiteX19" fmla="*/ 11152965 w 11160641"/>
              <a:gd name="connsiteY19" fmla="*/ 942975 h 2667000"/>
              <a:gd name="connsiteX20" fmla="*/ 11105340 w 11160641"/>
              <a:gd name="connsiteY20" fmla="*/ 628650 h 2667000"/>
              <a:gd name="connsiteX21" fmla="*/ 11038665 w 11160641"/>
              <a:gd name="connsiteY21" fmla="*/ 523875 h 2667000"/>
              <a:gd name="connsiteX22" fmla="*/ 10952940 w 11160641"/>
              <a:gd name="connsiteY22" fmla="*/ 409575 h 2667000"/>
              <a:gd name="connsiteX23" fmla="*/ 10714815 w 11160641"/>
              <a:gd name="connsiteY23" fmla="*/ 238125 h 2667000"/>
              <a:gd name="connsiteX24" fmla="*/ 10600515 w 11160641"/>
              <a:gd name="connsiteY24" fmla="*/ 190500 h 2667000"/>
              <a:gd name="connsiteX25" fmla="*/ 10467165 w 11160641"/>
              <a:gd name="connsiteY25" fmla="*/ 171450 h 2667000"/>
              <a:gd name="connsiteX26" fmla="*/ 10257615 w 11160641"/>
              <a:gd name="connsiteY26" fmla="*/ 133350 h 2667000"/>
              <a:gd name="connsiteX27" fmla="*/ 9514665 w 11160641"/>
              <a:gd name="connsiteY27" fmla="*/ 85725 h 2667000"/>
              <a:gd name="connsiteX28" fmla="*/ 9114615 w 11160641"/>
              <a:gd name="connsiteY28" fmla="*/ 76200 h 2667000"/>
              <a:gd name="connsiteX29" fmla="*/ 5799915 w 11160641"/>
              <a:gd name="connsiteY29" fmla="*/ 47625 h 2667000"/>
              <a:gd name="connsiteX30" fmla="*/ 5199840 w 11160641"/>
              <a:gd name="connsiteY30" fmla="*/ 28575 h 2667000"/>
              <a:gd name="connsiteX31" fmla="*/ 2485215 w 11160641"/>
              <a:gd name="connsiteY31" fmla="*/ 0 h 2667000"/>
              <a:gd name="connsiteX32" fmla="*/ 459596 w 11160641"/>
              <a:gd name="connsiteY32" fmla="*/ 15474 h 2667000"/>
              <a:gd name="connsiteX0" fmla="*/ 459596 w 11167120"/>
              <a:gd name="connsiteY0" fmla="*/ 15474 h 2667000"/>
              <a:gd name="connsiteX1" fmla="*/ 37290 w 11167120"/>
              <a:gd name="connsiteY1" fmla="*/ 609600 h 2667000"/>
              <a:gd name="connsiteX2" fmla="*/ 18240 w 11167120"/>
              <a:gd name="connsiteY2" fmla="*/ 742950 h 2667000"/>
              <a:gd name="connsiteX3" fmla="*/ 18240 w 11167120"/>
              <a:gd name="connsiteY3" fmla="*/ 1219200 h 2667000"/>
              <a:gd name="connsiteX4" fmla="*/ 161115 w 11167120"/>
              <a:gd name="connsiteY4" fmla="*/ 1552575 h 2667000"/>
              <a:gd name="connsiteX5" fmla="*/ 294465 w 11167120"/>
              <a:gd name="connsiteY5" fmla="*/ 1724025 h 2667000"/>
              <a:gd name="connsiteX6" fmla="*/ 475440 w 11167120"/>
              <a:gd name="connsiteY6" fmla="*/ 1876425 h 2667000"/>
              <a:gd name="connsiteX7" fmla="*/ 1256490 w 11167120"/>
              <a:gd name="connsiteY7" fmla="*/ 2266950 h 2667000"/>
              <a:gd name="connsiteX8" fmla="*/ 2170890 w 11167120"/>
              <a:gd name="connsiteY8" fmla="*/ 2514600 h 2667000"/>
              <a:gd name="connsiteX9" fmla="*/ 3342465 w 11167120"/>
              <a:gd name="connsiteY9" fmla="*/ 2647950 h 2667000"/>
              <a:gd name="connsiteX10" fmla="*/ 3761565 w 11167120"/>
              <a:gd name="connsiteY10" fmla="*/ 2657475 h 2667000"/>
              <a:gd name="connsiteX11" fmla="*/ 4352115 w 11167120"/>
              <a:gd name="connsiteY11" fmla="*/ 2667000 h 2667000"/>
              <a:gd name="connsiteX12" fmla="*/ 5910913 w 11167120"/>
              <a:gd name="connsiteY12" fmla="*/ 2594615 h 2667000"/>
              <a:gd name="connsiteX13" fmla="*/ 7476315 w 11167120"/>
              <a:gd name="connsiteY13" fmla="*/ 2305050 h 2667000"/>
              <a:gd name="connsiteX14" fmla="*/ 7895886 w 11167120"/>
              <a:gd name="connsiteY14" fmla="*/ 2155338 h 2667000"/>
              <a:gd name="connsiteX15" fmla="*/ 9087077 w 11167120"/>
              <a:gd name="connsiteY15" fmla="*/ 2113543 h 2667000"/>
              <a:gd name="connsiteX16" fmla="*/ 10807519 w 11167120"/>
              <a:gd name="connsiteY16" fmla="*/ 2023787 h 2667000"/>
              <a:gd name="connsiteX17" fmla="*/ 11133915 w 11167120"/>
              <a:gd name="connsiteY17" fmla="*/ 1276350 h 2667000"/>
              <a:gd name="connsiteX18" fmla="*/ 11152965 w 11167120"/>
              <a:gd name="connsiteY18" fmla="*/ 942975 h 2667000"/>
              <a:gd name="connsiteX19" fmla="*/ 11105340 w 11167120"/>
              <a:gd name="connsiteY19" fmla="*/ 628650 h 2667000"/>
              <a:gd name="connsiteX20" fmla="*/ 11038665 w 11167120"/>
              <a:gd name="connsiteY20" fmla="*/ 523875 h 2667000"/>
              <a:gd name="connsiteX21" fmla="*/ 10952940 w 11167120"/>
              <a:gd name="connsiteY21" fmla="*/ 409575 h 2667000"/>
              <a:gd name="connsiteX22" fmla="*/ 10714815 w 11167120"/>
              <a:gd name="connsiteY22" fmla="*/ 238125 h 2667000"/>
              <a:gd name="connsiteX23" fmla="*/ 10600515 w 11167120"/>
              <a:gd name="connsiteY23" fmla="*/ 190500 h 2667000"/>
              <a:gd name="connsiteX24" fmla="*/ 10467165 w 11167120"/>
              <a:gd name="connsiteY24" fmla="*/ 171450 h 2667000"/>
              <a:gd name="connsiteX25" fmla="*/ 10257615 w 11167120"/>
              <a:gd name="connsiteY25" fmla="*/ 133350 h 2667000"/>
              <a:gd name="connsiteX26" fmla="*/ 9514665 w 11167120"/>
              <a:gd name="connsiteY26" fmla="*/ 85725 h 2667000"/>
              <a:gd name="connsiteX27" fmla="*/ 9114615 w 11167120"/>
              <a:gd name="connsiteY27" fmla="*/ 76200 h 2667000"/>
              <a:gd name="connsiteX28" fmla="*/ 5799915 w 11167120"/>
              <a:gd name="connsiteY28" fmla="*/ 47625 h 2667000"/>
              <a:gd name="connsiteX29" fmla="*/ 5199840 w 11167120"/>
              <a:gd name="connsiteY29" fmla="*/ 28575 h 2667000"/>
              <a:gd name="connsiteX30" fmla="*/ 2485215 w 11167120"/>
              <a:gd name="connsiteY30" fmla="*/ 0 h 2667000"/>
              <a:gd name="connsiteX31" fmla="*/ 459596 w 11167120"/>
              <a:gd name="connsiteY31" fmla="*/ 15474 h 2667000"/>
              <a:gd name="connsiteX0" fmla="*/ 459596 w 11152756"/>
              <a:gd name="connsiteY0" fmla="*/ 15474 h 2667000"/>
              <a:gd name="connsiteX1" fmla="*/ 37290 w 11152756"/>
              <a:gd name="connsiteY1" fmla="*/ 609600 h 2667000"/>
              <a:gd name="connsiteX2" fmla="*/ 18240 w 11152756"/>
              <a:gd name="connsiteY2" fmla="*/ 742950 h 2667000"/>
              <a:gd name="connsiteX3" fmla="*/ 18240 w 11152756"/>
              <a:gd name="connsiteY3" fmla="*/ 1219200 h 2667000"/>
              <a:gd name="connsiteX4" fmla="*/ 161115 w 11152756"/>
              <a:gd name="connsiteY4" fmla="*/ 1552575 h 2667000"/>
              <a:gd name="connsiteX5" fmla="*/ 294465 w 11152756"/>
              <a:gd name="connsiteY5" fmla="*/ 1724025 h 2667000"/>
              <a:gd name="connsiteX6" fmla="*/ 475440 w 11152756"/>
              <a:gd name="connsiteY6" fmla="*/ 1876425 h 2667000"/>
              <a:gd name="connsiteX7" fmla="*/ 1256490 w 11152756"/>
              <a:gd name="connsiteY7" fmla="*/ 2266950 h 2667000"/>
              <a:gd name="connsiteX8" fmla="*/ 2170890 w 11152756"/>
              <a:gd name="connsiteY8" fmla="*/ 2514600 h 2667000"/>
              <a:gd name="connsiteX9" fmla="*/ 3342465 w 11152756"/>
              <a:gd name="connsiteY9" fmla="*/ 2647950 h 2667000"/>
              <a:gd name="connsiteX10" fmla="*/ 3761565 w 11152756"/>
              <a:gd name="connsiteY10" fmla="*/ 2657475 h 2667000"/>
              <a:gd name="connsiteX11" fmla="*/ 4352115 w 11152756"/>
              <a:gd name="connsiteY11" fmla="*/ 2667000 h 2667000"/>
              <a:gd name="connsiteX12" fmla="*/ 5910913 w 11152756"/>
              <a:gd name="connsiteY12" fmla="*/ 2594615 h 2667000"/>
              <a:gd name="connsiteX13" fmla="*/ 7476315 w 11152756"/>
              <a:gd name="connsiteY13" fmla="*/ 2305050 h 2667000"/>
              <a:gd name="connsiteX14" fmla="*/ 7895886 w 11152756"/>
              <a:gd name="connsiteY14" fmla="*/ 2155338 h 2667000"/>
              <a:gd name="connsiteX15" fmla="*/ 9087077 w 11152756"/>
              <a:gd name="connsiteY15" fmla="*/ 2113543 h 2667000"/>
              <a:gd name="connsiteX16" fmla="*/ 10807519 w 11152756"/>
              <a:gd name="connsiteY16" fmla="*/ 2023787 h 2667000"/>
              <a:gd name="connsiteX17" fmla="*/ 11133915 w 11152756"/>
              <a:gd name="connsiteY17" fmla="*/ 1276350 h 2667000"/>
              <a:gd name="connsiteX18" fmla="*/ 11105340 w 11152756"/>
              <a:gd name="connsiteY18" fmla="*/ 628650 h 2667000"/>
              <a:gd name="connsiteX19" fmla="*/ 11038665 w 11152756"/>
              <a:gd name="connsiteY19" fmla="*/ 523875 h 2667000"/>
              <a:gd name="connsiteX20" fmla="*/ 10952940 w 11152756"/>
              <a:gd name="connsiteY20" fmla="*/ 409575 h 2667000"/>
              <a:gd name="connsiteX21" fmla="*/ 10714815 w 11152756"/>
              <a:gd name="connsiteY21" fmla="*/ 238125 h 2667000"/>
              <a:gd name="connsiteX22" fmla="*/ 10600515 w 11152756"/>
              <a:gd name="connsiteY22" fmla="*/ 190500 h 2667000"/>
              <a:gd name="connsiteX23" fmla="*/ 10467165 w 11152756"/>
              <a:gd name="connsiteY23" fmla="*/ 171450 h 2667000"/>
              <a:gd name="connsiteX24" fmla="*/ 10257615 w 11152756"/>
              <a:gd name="connsiteY24" fmla="*/ 133350 h 2667000"/>
              <a:gd name="connsiteX25" fmla="*/ 9514665 w 11152756"/>
              <a:gd name="connsiteY25" fmla="*/ 85725 h 2667000"/>
              <a:gd name="connsiteX26" fmla="*/ 9114615 w 11152756"/>
              <a:gd name="connsiteY26" fmla="*/ 76200 h 2667000"/>
              <a:gd name="connsiteX27" fmla="*/ 5799915 w 11152756"/>
              <a:gd name="connsiteY27" fmla="*/ 47625 h 2667000"/>
              <a:gd name="connsiteX28" fmla="*/ 5199840 w 11152756"/>
              <a:gd name="connsiteY28" fmla="*/ 28575 h 2667000"/>
              <a:gd name="connsiteX29" fmla="*/ 2485215 w 11152756"/>
              <a:gd name="connsiteY29" fmla="*/ 0 h 2667000"/>
              <a:gd name="connsiteX30" fmla="*/ 459596 w 11152756"/>
              <a:gd name="connsiteY30" fmla="*/ 15474 h 2667000"/>
              <a:gd name="connsiteX0" fmla="*/ 459596 w 11138198"/>
              <a:gd name="connsiteY0" fmla="*/ 15474 h 2667000"/>
              <a:gd name="connsiteX1" fmla="*/ 37290 w 11138198"/>
              <a:gd name="connsiteY1" fmla="*/ 609600 h 2667000"/>
              <a:gd name="connsiteX2" fmla="*/ 18240 w 11138198"/>
              <a:gd name="connsiteY2" fmla="*/ 742950 h 2667000"/>
              <a:gd name="connsiteX3" fmla="*/ 18240 w 11138198"/>
              <a:gd name="connsiteY3" fmla="*/ 1219200 h 2667000"/>
              <a:gd name="connsiteX4" fmla="*/ 161115 w 11138198"/>
              <a:gd name="connsiteY4" fmla="*/ 1552575 h 2667000"/>
              <a:gd name="connsiteX5" fmla="*/ 294465 w 11138198"/>
              <a:gd name="connsiteY5" fmla="*/ 1724025 h 2667000"/>
              <a:gd name="connsiteX6" fmla="*/ 475440 w 11138198"/>
              <a:gd name="connsiteY6" fmla="*/ 1876425 h 2667000"/>
              <a:gd name="connsiteX7" fmla="*/ 1256490 w 11138198"/>
              <a:gd name="connsiteY7" fmla="*/ 2266950 h 2667000"/>
              <a:gd name="connsiteX8" fmla="*/ 2170890 w 11138198"/>
              <a:gd name="connsiteY8" fmla="*/ 2514600 h 2667000"/>
              <a:gd name="connsiteX9" fmla="*/ 3342465 w 11138198"/>
              <a:gd name="connsiteY9" fmla="*/ 2647950 h 2667000"/>
              <a:gd name="connsiteX10" fmla="*/ 3761565 w 11138198"/>
              <a:gd name="connsiteY10" fmla="*/ 2657475 h 2667000"/>
              <a:gd name="connsiteX11" fmla="*/ 4352115 w 11138198"/>
              <a:gd name="connsiteY11" fmla="*/ 2667000 h 2667000"/>
              <a:gd name="connsiteX12" fmla="*/ 5910913 w 11138198"/>
              <a:gd name="connsiteY12" fmla="*/ 2594615 h 2667000"/>
              <a:gd name="connsiteX13" fmla="*/ 7476315 w 11138198"/>
              <a:gd name="connsiteY13" fmla="*/ 2305050 h 2667000"/>
              <a:gd name="connsiteX14" fmla="*/ 7895886 w 11138198"/>
              <a:gd name="connsiteY14" fmla="*/ 2155338 h 2667000"/>
              <a:gd name="connsiteX15" fmla="*/ 9087077 w 11138198"/>
              <a:gd name="connsiteY15" fmla="*/ 2113543 h 2667000"/>
              <a:gd name="connsiteX16" fmla="*/ 10807519 w 11138198"/>
              <a:gd name="connsiteY16" fmla="*/ 2023787 h 2667000"/>
              <a:gd name="connsiteX17" fmla="*/ 11133915 w 11138198"/>
              <a:gd name="connsiteY17" fmla="*/ 1276350 h 2667000"/>
              <a:gd name="connsiteX18" fmla="*/ 11105340 w 11138198"/>
              <a:gd name="connsiteY18" fmla="*/ 628650 h 2667000"/>
              <a:gd name="connsiteX19" fmla="*/ 11038665 w 11138198"/>
              <a:gd name="connsiteY19" fmla="*/ 523875 h 2667000"/>
              <a:gd name="connsiteX20" fmla="*/ 10952940 w 11138198"/>
              <a:gd name="connsiteY20" fmla="*/ 409575 h 2667000"/>
              <a:gd name="connsiteX21" fmla="*/ 10714815 w 11138198"/>
              <a:gd name="connsiteY21" fmla="*/ 238125 h 2667000"/>
              <a:gd name="connsiteX22" fmla="*/ 10600515 w 11138198"/>
              <a:gd name="connsiteY22" fmla="*/ 190500 h 2667000"/>
              <a:gd name="connsiteX23" fmla="*/ 10467165 w 11138198"/>
              <a:gd name="connsiteY23" fmla="*/ 171450 h 2667000"/>
              <a:gd name="connsiteX24" fmla="*/ 10257615 w 11138198"/>
              <a:gd name="connsiteY24" fmla="*/ 133350 h 2667000"/>
              <a:gd name="connsiteX25" fmla="*/ 9514665 w 11138198"/>
              <a:gd name="connsiteY25" fmla="*/ 85725 h 2667000"/>
              <a:gd name="connsiteX26" fmla="*/ 9114615 w 11138198"/>
              <a:gd name="connsiteY26" fmla="*/ 76200 h 2667000"/>
              <a:gd name="connsiteX27" fmla="*/ 5799915 w 11138198"/>
              <a:gd name="connsiteY27" fmla="*/ 47625 h 2667000"/>
              <a:gd name="connsiteX28" fmla="*/ 5199840 w 11138198"/>
              <a:gd name="connsiteY28" fmla="*/ 28575 h 2667000"/>
              <a:gd name="connsiteX29" fmla="*/ 2485215 w 11138198"/>
              <a:gd name="connsiteY29" fmla="*/ 0 h 2667000"/>
              <a:gd name="connsiteX30" fmla="*/ 459596 w 11138198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256490 w 11137906"/>
              <a:gd name="connsiteY7" fmla="*/ 2266950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261425 w 11137906"/>
              <a:gd name="connsiteY8" fmla="*/ 2477844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42906 w 11137906"/>
              <a:gd name="connsiteY8" fmla="*/ 2431898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470"/>
              <a:gd name="connsiteX1" fmla="*/ 37290 w 11137906"/>
              <a:gd name="connsiteY1" fmla="*/ 609600 h 2667470"/>
              <a:gd name="connsiteX2" fmla="*/ 18240 w 11137906"/>
              <a:gd name="connsiteY2" fmla="*/ 742950 h 2667470"/>
              <a:gd name="connsiteX3" fmla="*/ 18240 w 11137906"/>
              <a:gd name="connsiteY3" fmla="*/ 1219200 h 2667470"/>
              <a:gd name="connsiteX4" fmla="*/ 161115 w 11137906"/>
              <a:gd name="connsiteY4" fmla="*/ 1552575 h 2667470"/>
              <a:gd name="connsiteX5" fmla="*/ 294465 w 11137906"/>
              <a:gd name="connsiteY5" fmla="*/ 1724025 h 2667470"/>
              <a:gd name="connsiteX6" fmla="*/ 475440 w 11137906"/>
              <a:gd name="connsiteY6" fmla="*/ 1876425 h 2667470"/>
              <a:gd name="connsiteX7" fmla="*/ 1365131 w 11137906"/>
              <a:gd name="connsiteY7" fmla="*/ 2156679 h 2667470"/>
              <a:gd name="connsiteX8" fmla="*/ 2397227 w 11137906"/>
              <a:gd name="connsiteY8" fmla="*/ 2422709 h 2667470"/>
              <a:gd name="connsiteX9" fmla="*/ 3342465 w 11137906"/>
              <a:gd name="connsiteY9" fmla="*/ 2647950 h 2667470"/>
              <a:gd name="connsiteX10" fmla="*/ 3761565 w 11137906"/>
              <a:gd name="connsiteY10" fmla="*/ 2657475 h 2667470"/>
              <a:gd name="connsiteX11" fmla="*/ 4352115 w 11137906"/>
              <a:gd name="connsiteY11" fmla="*/ 2667000 h 2667470"/>
              <a:gd name="connsiteX12" fmla="*/ 5910913 w 11137906"/>
              <a:gd name="connsiteY12" fmla="*/ 2594615 h 2667470"/>
              <a:gd name="connsiteX13" fmla="*/ 7476315 w 11137906"/>
              <a:gd name="connsiteY13" fmla="*/ 2305050 h 2667470"/>
              <a:gd name="connsiteX14" fmla="*/ 7895886 w 11137906"/>
              <a:gd name="connsiteY14" fmla="*/ 2155338 h 2667470"/>
              <a:gd name="connsiteX15" fmla="*/ 9087077 w 11137906"/>
              <a:gd name="connsiteY15" fmla="*/ 2113543 h 2667470"/>
              <a:gd name="connsiteX16" fmla="*/ 10807519 w 11137906"/>
              <a:gd name="connsiteY16" fmla="*/ 2023787 h 2667470"/>
              <a:gd name="connsiteX17" fmla="*/ 11133915 w 11137906"/>
              <a:gd name="connsiteY17" fmla="*/ 1276350 h 2667470"/>
              <a:gd name="connsiteX18" fmla="*/ 11105340 w 11137906"/>
              <a:gd name="connsiteY18" fmla="*/ 628650 h 2667470"/>
              <a:gd name="connsiteX19" fmla="*/ 11038665 w 11137906"/>
              <a:gd name="connsiteY19" fmla="*/ 523875 h 2667470"/>
              <a:gd name="connsiteX20" fmla="*/ 10952940 w 11137906"/>
              <a:gd name="connsiteY20" fmla="*/ 409575 h 2667470"/>
              <a:gd name="connsiteX21" fmla="*/ 10714815 w 11137906"/>
              <a:gd name="connsiteY21" fmla="*/ 238125 h 2667470"/>
              <a:gd name="connsiteX22" fmla="*/ 10600515 w 11137906"/>
              <a:gd name="connsiteY22" fmla="*/ 190500 h 2667470"/>
              <a:gd name="connsiteX23" fmla="*/ 10467165 w 11137906"/>
              <a:gd name="connsiteY23" fmla="*/ 171450 h 2667470"/>
              <a:gd name="connsiteX24" fmla="*/ 10257615 w 11137906"/>
              <a:gd name="connsiteY24" fmla="*/ 133350 h 2667470"/>
              <a:gd name="connsiteX25" fmla="*/ 9514665 w 11137906"/>
              <a:gd name="connsiteY25" fmla="*/ 85725 h 2667470"/>
              <a:gd name="connsiteX26" fmla="*/ 9114615 w 11137906"/>
              <a:gd name="connsiteY26" fmla="*/ 76200 h 2667470"/>
              <a:gd name="connsiteX27" fmla="*/ 5799915 w 11137906"/>
              <a:gd name="connsiteY27" fmla="*/ 47625 h 2667470"/>
              <a:gd name="connsiteX28" fmla="*/ 5199840 w 11137906"/>
              <a:gd name="connsiteY28" fmla="*/ 28575 h 2667470"/>
              <a:gd name="connsiteX29" fmla="*/ 2485215 w 11137906"/>
              <a:gd name="connsiteY29" fmla="*/ 0 h 2667470"/>
              <a:gd name="connsiteX30" fmla="*/ 459596 w 11137906"/>
              <a:gd name="connsiteY30" fmla="*/ 15474 h 266747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61565 w 11137906"/>
              <a:gd name="connsiteY9" fmla="*/ 2657475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06443"/>
              <a:gd name="connsiteX1" fmla="*/ 37290 w 11137906"/>
              <a:gd name="connsiteY1" fmla="*/ 609600 h 2606443"/>
              <a:gd name="connsiteX2" fmla="*/ 18240 w 11137906"/>
              <a:gd name="connsiteY2" fmla="*/ 742950 h 2606443"/>
              <a:gd name="connsiteX3" fmla="*/ 18240 w 11137906"/>
              <a:gd name="connsiteY3" fmla="*/ 1219200 h 2606443"/>
              <a:gd name="connsiteX4" fmla="*/ 161115 w 11137906"/>
              <a:gd name="connsiteY4" fmla="*/ 1552575 h 2606443"/>
              <a:gd name="connsiteX5" fmla="*/ 294465 w 11137906"/>
              <a:gd name="connsiteY5" fmla="*/ 1724025 h 2606443"/>
              <a:gd name="connsiteX6" fmla="*/ 475440 w 11137906"/>
              <a:gd name="connsiteY6" fmla="*/ 1876425 h 2606443"/>
              <a:gd name="connsiteX7" fmla="*/ 1365131 w 11137906"/>
              <a:gd name="connsiteY7" fmla="*/ 2156679 h 2606443"/>
              <a:gd name="connsiteX8" fmla="*/ 2397227 w 11137906"/>
              <a:gd name="connsiteY8" fmla="*/ 2422709 h 2606443"/>
              <a:gd name="connsiteX9" fmla="*/ 3743458 w 11137906"/>
              <a:gd name="connsiteY9" fmla="*/ 2602340 h 2606443"/>
              <a:gd name="connsiteX10" fmla="*/ 4424543 w 11137906"/>
              <a:gd name="connsiteY10" fmla="*/ 2565919 h 2606443"/>
              <a:gd name="connsiteX11" fmla="*/ 5910913 w 11137906"/>
              <a:gd name="connsiteY11" fmla="*/ 2594615 h 2606443"/>
              <a:gd name="connsiteX12" fmla="*/ 7476315 w 11137906"/>
              <a:gd name="connsiteY12" fmla="*/ 2305050 h 2606443"/>
              <a:gd name="connsiteX13" fmla="*/ 7895886 w 11137906"/>
              <a:gd name="connsiteY13" fmla="*/ 2155338 h 2606443"/>
              <a:gd name="connsiteX14" fmla="*/ 9087077 w 11137906"/>
              <a:gd name="connsiteY14" fmla="*/ 2113543 h 2606443"/>
              <a:gd name="connsiteX15" fmla="*/ 10807519 w 11137906"/>
              <a:gd name="connsiteY15" fmla="*/ 2023787 h 2606443"/>
              <a:gd name="connsiteX16" fmla="*/ 11133915 w 11137906"/>
              <a:gd name="connsiteY16" fmla="*/ 1276350 h 2606443"/>
              <a:gd name="connsiteX17" fmla="*/ 11105340 w 11137906"/>
              <a:gd name="connsiteY17" fmla="*/ 628650 h 2606443"/>
              <a:gd name="connsiteX18" fmla="*/ 11038665 w 11137906"/>
              <a:gd name="connsiteY18" fmla="*/ 523875 h 2606443"/>
              <a:gd name="connsiteX19" fmla="*/ 10952940 w 11137906"/>
              <a:gd name="connsiteY19" fmla="*/ 409575 h 2606443"/>
              <a:gd name="connsiteX20" fmla="*/ 10714815 w 11137906"/>
              <a:gd name="connsiteY20" fmla="*/ 238125 h 2606443"/>
              <a:gd name="connsiteX21" fmla="*/ 10600515 w 11137906"/>
              <a:gd name="connsiteY21" fmla="*/ 190500 h 2606443"/>
              <a:gd name="connsiteX22" fmla="*/ 10467165 w 11137906"/>
              <a:gd name="connsiteY22" fmla="*/ 171450 h 2606443"/>
              <a:gd name="connsiteX23" fmla="*/ 10257615 w 11137906"/>
              <a:gd name="connsiteY23" fmla="*/ 133350 h 2606443"/>
              <a:gd name="connsiteX24" fmla="*/ 9514665 w 11137906"/>
              <a:gd name="connsiteY24" fmla="*/ 85725 h 2606443"/>
              <a:gd name="connsiteX25" fmla="*/ 9114615 w 11137906"/>
              <a:gd name="connsiteY25" fmla="*/ 76200 h 2606443"/>
              <a:gd name="connsiteX26" fmla="*/ 5799915 w 11137906"/>
              <a:gd name="connsiteY26" fmla="*/ 47625 h 2606443"/>
              <a:gd name="connsiteX27" fmla="*/ 5199840 w 11137906"/>
              <a:gd name="connsiteY27" fmla="*/ 28575 h 2606443"/>
              <a:gd name="connsiteX28" fmla="*/ 2485215 w 11137906"/>
              <a:gd name="connsiteY28" fmla="*/ 0 h 2606443"/>
              <a:gd name="connsiteX29" fmla="*/ 459596 w 11137906"/>
              <a:gd name="connsiteY29" fmla="*/ 15474 h 260644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37906" h="2612023">
                <a:moveTo>
                  <a:pt x="459596" y="15474"/>
                </a:moveTo>
                <a:cubicBezTo>
                  <a:pt x="51608" y="117074"/>
                  <a:pt x="110849" y="488354"/>
                  <a:pt x="37290" y="609600"/>
                </a:cubicBezTo>
                <a:cubicBezTo>
                  <a:pt x="-36269" y="730846"/>
                  <a:pt x="22431" y="698245"/>
                  <a:pt x="18240" y="742950"/>
                </a:cubicBezTo>
                <a:cubicBezTo>
                  <a:pt x="5581" y="877976"/>
                  <a:pt x="2479" y="1102117"/>
                  <a:pt x="18240" y="1219200"/>
                </a:cubicBezTo>
                <a:cubicBezTo>
                  <a:pt x="35864" y="1350119"/>
                  <a:pt x="87764" y="1447333"/>
                  <a:pt x="161115" y="1552575"/>
                </a:cubicBezTo>
                <a:cubicBezTo>
                  <a:pt x="202513" y="1611973"/>
                  <a:pt x="244039" y="1672071"/>
                  <a:pt x="294465" y="1724025"/>
                </a:cubicBezTo>
                <a:cubicBezTo>
                  <a:pt x="349393" y="1780617"/>
                  <a:pt x="296996" y="1804316"/>
                  <a:pt x="475440" y="1876425"/>
                </a:cubicBezTo>
                <a:cubicBezTo>
                  <a:pt x="653884" y="1948534"/>
                  <a:pt x="1044833" y="2065632"/>
                  <a:pt x="1365131" y="2156679"/>
                </a:cubicBezTo>
                <a:cubicBezTo>
                  <a:pt x="1685429" y="2247726"/>
                  <a:pt x="2000839" y="2348432"/>
                  <a:pt x="2397227" y="2422709"/>
                </a:cubicBezTo>
                <a:cubicBezTo>
                  <a:pt x="2793615" y="2496986"/>
                  <a:pt x="3417643" y="2561625"/>
                  <a:pt x="3743458" y="2602340"/>
                </a:cubicBezTo>
                <a:lnTo>
                  <a:pt x="4424543" y="2593487"/>
                </a:lnTo>
                <a:cubicBezTo>
                  <a:pt x="4779750" y="2573821"/>
                  <a:pt x="5402284" y="2642688"/>
                  <a:pt x="5910913" y="2594615"/>
                </a:cubicBezTo>
                <a:cubicBezTo>
                  <a:pt x="6419542" y="2546542"/>
                  <a:pt x="7145486" y="2378263"/>
                  <a:pt x="7476315" y="2305050"/>
                </a:cubicBezTo>
                <a:cubicBezTo>
                  <a:pt x="7807144" y="2231837"/>
                  <a:pt x="7627426" y="2187256"/>
                  <a:pt x="7895886" y="2155338"/>
                </a:cubicBezTo>
                <a:cubicBezTo>
                  <a:pt x="8164346" y="2123420"/>
                  <a:pt x="8601805" y="2135468"/>
                  <a:pt x="9087077" y="2113543"/>
                </a:cubicBezTo>
                <a:cubicBezTo>
                  <a:pt x="9572349" y="2091618"/>
                  <a:pt x="10466379" y="2163319"/>
                  <a:pt x="10807519" y="2023787"/>
                </a:cubicBezTo>
                <a:cubicBezTo>
                  <a:pt x="11148659" y="1884255"/>
                  <a:pt x="11118352" y="1527144"/>
                  <a:pt x="11133915" y="1276350"/>
                </a:cubicBezTo>
                <a:cubicBezTo>
                  <a:pt x="11148077" y="1048134"/>
                  <a:pt x="11121215" y="754063"/>
                  <a:pt x="11105340" y="628650"/>
                </a:cubicBezTo>
                <a:cubicBezTo>
                  <a:pt x="11089465" y="503238"/>
                  <a:pt x="11062305" y="557858"/>
                  <a:pt x="11038665" y="523875"/>
                </a:cubicBezTo>
                <a:cubicBezTo>
                  <a:pt x="11011468" y="484779"/>
                  <a:pt x="10985859" y="443991"/>
                  <a:pt x="10952940" y="409575"/>
                </a:cubicBezTo>
                <a:cubicBezTo>
                  <a:pt x="10883142" y="336604"/>
                  <a:pt x="10804274" y="282855"/>
                  <a:pt x="10714815" y="238125"/>
                </a:cubicBezTo>
                <a:cubicBezTo>
                  <a:pt x="10677898" y="219666"/>
                  <a:pt x="10640371" y="201230"/>
                  <a:pt x="10600515" y="190500"/>
                </a:cubicBezTo>
                <a:cubicBezTo>
                  <a:pt x="10557158" y="178827"/>
                  <a:pt x="10511455" y="178832"/>
                  <a:pt x="10467165" y="171450"/>
                </a:cubicBezTo>
                <a:cubicBezTo>
                  <a:pt x="10397136" y="159778"/>
                  <a:pt x="10328324" y="139714"/>
                  <a:pt x="10257615" y="133350"/>
                </a:cubicBezTo>
                <a:cubicBezTo>
                  <a:pt x="10010456" y="111106"/>
                  <a:pt x="9762753" y="91632"/>
                  <a:pt x="9514665" y="85725"/>
                </a:cubicBezTo>
                <a:lnTo>
                  <a:pt x="9114615" y="76200"/>
                </a:lnTo>
                <a:lnTo>
                  <a:pt x="5799915" y="47625"/>
                </a:lnTo>
                <a:cubicBezTo>
                  <a:pt x="5599890" y="41275"/>
                  <a:pt x="5399955" y="30603"/>
                  <a:pt x="5199840" y="28575"/>
                </a:cubicBezTo>
                <a:lnTo>
                  <a:pt x="2485215" y="0"/>
                </a:lnTo>
                <a:lnTo>
                  <a:pt x="459596" y="15474"/>
                </a:lnTo>
                <a:close/>
              </a:path>
            </a:pathLst>
          </a:custGeom>
          <a:noFill/>
          <a:ln w="762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7097D850-28A3-B2C5-DCD2-C4285E70AE8D}"/>
              </a:ext>
            </a:extLst>
          </p:cNvPr>
          <p:cNvGrpSpPr/>
          <p:nvPr/>
        </p:nvGrpSpPr>
        <p:grpSpPr>
          <a:xfrm>
            <a:off x="7107840" y="6233389"/>
            <a:ext cx="1217769" cy="644613"/>
            <a:chOff x="10898851" y="6265232"/>
            <a:chExt cx="1217769" cy="644613"/>
          </a:xfrm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B4F08906-7D06-6504-93FD-C40AAEFAB239}"/>
                </a:ext>
              </a:extLst>
            </p:cNvPr>
            <p:cNvSpPr/>
            <p:nvPr/>
          </p:nvSpPr>
          <p:spPr>
            <a:xfrm>
              <a:off x="11051259" y="6265232"/>
              <a:ext cx="383874" cy="36933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73BEC86A-7AE0-71F6-19E1-4EED06AC8E83}"/>
                </a:ext>
              </a:extLst>
            </p:cNvPr>
            <p:cNvSpPr txBox="1"/>
            <p:nvPr/>
          </p:nvSpPr>
          <p:spPr>
            <a:xfrm>
              <a:off x="10898851" y="6265232"/>
              <a:ext cx="1217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(B, C, </a:t>
              </a:r>
              <a:r>
                <a:rPr lang="en-US" altLang="zh-TW" dirty="0">
                  <a:highlight>
                    <a:srgbClr val="C0C0C0"/>
                  </a:highlight>
                </a:rPr>
                <a:t>T</a:t>
              </a:r>
              <a:r>
                <a:rPr lang="en-US" altLang="zh-TW" baseline="-25000" dirty="0">
                  <a:highlight>
                    <a:srgbClr val="C0C0C0"/>
                  </a:highlight>
                </a:rPr>
                <a:t>P</a:t>
              </a:r>
              <a:r>
                <a:rPr lang="en-US" altLang="zh-TW" dirty="0">
                  <a:highlight>
                    <a:srgbClr val="C0C0C0"/>
                  </a:highlight>
                </a:rPr>
                <a:t>, D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E41EE758-5752-1657-2B1C-8E26B2DECA8B}"/>
                </a:ext>
              </a:extLst>
            </p:cNvPr>
            <p:cNvSpPr txBox="1"/>
            <p:nvPr/>
          </p:nvSpPr>
          <p:spPr>
            <a:xfrm>
              <a:off x="11274931" y="654051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92D050"/>
                  </a:solidFill>
                </a:rPr>
                <a:t>B’</a:t>
              </a:r>
              <a:endParaRPr lang="zh-TW" altLang="en-US" dirty="0">
                <a:solidFill>
                  <a:srgbClr val="92D050"/>
                </a:solidFill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5EB8820-952C-F667-1C40-03099CDA2CDB}"/>
              </a:ext>
            </a:extLst>
          </p:cNvPr>
          <p:cNvSpPr txBox="1"/>
          <p:nvPr/>
        </p:nvSpPr>
        <p:spPr>
          <a:xfrm>
            <a:off x="7388964" y="597885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on T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21A08956-113A-9535-B252-8FD2595E3330}"/>
              </a:ext>
            </a:extLst>
          </p:cNvPr>
          <p:cNvCxnSpPr/>
          <p:nvPr/>
        </p:nvCxnSpPr>
        <p:spPr>
          <a:xfrm flipH="1">
            <a:off x="6477000" y="5744671"/>
            <a:ext cx="1734493" cy="4887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398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2A618-F8AE-8CD6-F400-C5CFB0F4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Feed Directly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5CDD97-C5CC-3C9D-CECD-DC4E126B0074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B3B2CE13-3043-0A0F-8DED-AB6F8D50CB9D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A19C51-D720-E138-A939-608D6AE0BCFB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A19C51-D720-E138-A939-608D6AE0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左大括弧 29">
            <a:extLst>
              <a:ext uri="{FF2B5EF4-FFF2-40B4-BE49-F238E27FC236}">
                <a16:creationId xmlns:a16="http://schemas.microsoft.com/office/drawing/2014/main" id="{D2B73D55-4DC4-507F-3607-8361D4CE5009}"/>
              </a:ext>
            </a:extLst>
          </p:cNvPr>
          <p:cNvSpPr/>
          <p:nvPr/>
        </p:nvSpPr>
        <p:spPr>
          <a:xfrm rot="10800000">
            <a:off x="6322517" y="2265867"/>
            <a:ext cx="238126" cy="1020257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00F9C23-5AB0-0B2C-7B01-4DA27B162A57}"/>
                  </a:ext>
                </a:extLst>
              </p:cNvPr>
              <p:cNvSpPr txBox="1"/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00F9C23-5AB0-0B2C-7B01-4DA27B162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9E9ECDC8-7B45-B5A7-AFE5-60C55B11ACD2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6D25BE8-7FFA-E957-E075-2EFB2D84D4A9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6A975B48-136B-D4B4-0F70-F7AC1FDAB888}"/>
              </a:ext>
            </a:extLst>
          </p:cNvPr>
          <p:cNvSpPr/>
          <p:nvPr/>
        </p:nvSpPr>
        <p:spPr>
          <a:xfrm rot="5400000">
            <a:off x="3302318" y="3614055"/>
            <a:ext cx="461665" cy="3168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62BE7AD-14C7-C82A-DB4D-2DC025867C86}"/>
              </a:ext>
            </a:extLst>
          </p:cNvPr>
          <p:cNvSpPr/>
          <p:nvPr/>
        </p:nvSpPr>
        <p:spPr>
          <a:xfrm rot="5400000">
            <a:off x="1963450" y="4663395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F73CCA0-0100-B9FD-ED1E-37195841F9D5}"/>
              </a:ext>
            </a:extLst>
          </p:cNvPr>
          <p:cNvSpPr/>
          <p:nvPr/>
        </p:nvSpPr>
        <p:spPr>
          <a:xfrm rot="5400000">
            <a:off x="2458900" y="4663395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FB77293D-29B6-41C1-4935-828E4E92E27F}"/>
              </a:ext>
            </a:extLst>
          </p:cNvPr>
          <p:cNvSpPr txBox="1"/>
          <p:nvPr/>
        </p:nvSpPr>
        <p:spPr>
          <a:xfrm>
            <a:off x="3346042" y="4523908"/>
            <a:ext cx="39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FC0DEB8-855F-7B26-790C-E1A3E3D33130}"/>
              </a:ext>
            </a:extLst>
          </p:cNvPr>
          <p:cNvSpPr/>
          <p:nvPr/>
        </p:nvSpPr>
        <p:spPr>
          <a:xfrm rot="5400000">
            <a:off x="3905721" y="4663395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D68E22E-4371-8126-AEFF-706FA2A44CE2}"/>
              </a:ext>
            </a:extLst>
          </p:cNvPr>
          <p:cNvSpPr/>
          <p:nvPr/>
        </p:nvSpPr>
        <p:spPr>
          <a:xfrm rot="5400000">
            <a:off x="4399654" y="4663395"/>
            <a:ext cx="1227868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左大括弧 57">
            <a:extLst>
              <a:ext uri="{FF2B5EF4-FFF2-40B4-BE49-F238E27FC236}">
                <a16:creationId xmlns:a16="http://schemas.microsoft.com/office/drawing/2014/main" id="{FB23BD5C-E002-C11D-4BB1-C795F9603338}"/>
              </a:ext>
            </a:extLst>
          </p:cNvPr>
          <p:cNvSpPr/>
          <p:nvPr/>
        </p:nvSpPr>
        <p:spPr>
          <a:xfrm rot="10800000">
            <a:off x="6322517" y="4168520"/>
            <a:ext cx="238126" cy="1227872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5E9D4F40-D5A2-D5EF-EB5B-223DB6F480F7}"/>
                  </a:ext>
                </a:extLst>
              </p:cNvPr>
              <p:cNvSpPr txBox="1"/>
              <p:nvPr/>
            </p:nvSpPr>
            <p:spPr>
              <a:xfrm>
                <a:off x="6511501" y="4549457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5E9D4F40-D5A2-D5EF-EB5B-223DB6F4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4549457"/>
                <a:ext cx="47583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800D5508-F71B-7305-6B0C-1B7E8D08209F}"/>
              </a:ext>
            </a:extLst>
          </p:cNvPr>
          <p:cNvSpPr txBox="1"/>
          <p:nvPr/>
        </p:nvSpPr>
        <p:spPr>
          <a:xfrm>
            <a:off x="3669999" y="3557656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Encoding (</a:t>
            </a:r>
            <a:r>
              <a:rPr lang="en-US" altLang="zh-TW" dirty="0">
                <a:solidFill>
                  <a:srgbClr val="7030A0"/>
                </a:solidFill>
                <a:highlight>
                  <a:srgbClr val="D9D9D9"/>
                </a:highlight>
              </a:rPr>
              <a:t>token</a:t>
            </a:r>
            <a:r>
              <a:rPr lang="en-US" altLang="zh-TW" dirty="0">
                <a:solidFill>
                  <a:srgbClr val="7030A0"/>
                </a:solidFill>
              </a:rPr>
              <a:t> + </a:t>
            </a:r>
            <a:r>
              <a:rPr lang="en-US" altLang="zh-TW" dirty="0">
                <a:solidFill>
                  <a:srgbClr val="D5B8EA"/>
                </a:solidFill>
              </a:rPr>
              <a:t>pos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41BF956-F45B-30C6-A4B0-04D6DC442758}"/>
              </a:ext>
            </a:extLst>
          </p:cNvPr>
          <p:cNvSpPr/>
          <p:nvPr/>
        </p:nvSpPr>
        <p:spPr>
          <a:xfrm rot="5400000">
            <a:off x="466548" y="4663395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17A6ADB-063A-48C0-1217-728AA8DF5870}"/>
              </a:ext>
            </a:extLst>
          </p:cNvPr>
          <p:cNvSpPr/>
          <p:nvPr/>
        </p:nvSpPr>
        <p:spPr>
          <a:xfrm rot="5400000">
            <a:off x="968497" y="4663395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88D15AA-E574-03D0-56E5-3A8042757F63}"/>
              </a:ext>
            </a:extLst>
          </p:cNvPr>
          <p:cNvSpPr/>
          <p:nvPr/>
        </p:nvSpPr>
        <p:spPr>
          <a:xfrm rot="5400000">
            <a:off x="1463947" y="4663395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28E27F8-43D7-D651-3897-11F9CC7F85FC}"/>
              </a:ext>
            </a:extLst>
          </p:cNvPr>
          <p:cNvSpPr/>
          <p:nvPr/>
        </p:nvSpPr>
        <p:spPr>
          <a:xfrm rot="5400000">
            <a:off x="4893589" y="4663395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5E085C5-90F6-9569-A141-EE9B24086873}"/>
              </a:ext>
            </a:extLst>
          </p:cNvPr>
          <p:cNvSpPr/>
          <p:nvPr/>
        </p:nvSpPr>
        <p:spPr>
          <a:xfrm rot="5400000">
            <a:off x="5387522" y="4663395"/>
            <a:ext cx="1227868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C23A139-0A31-2731-060E-F111F6E44A85}"/>
              </a:ext>
            </a:extLst>
          </p:cNvPr>
          <p:cNvSpPr/>
          <p:nvPr/>
        </p:nvSpPr>
        <p:spPr>
          <a:xfrm rot="5400000">
            <a:off x="3400949" y="4663396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451558D-C41F-BE46-293E-B817DAAD3251}"/>
              </a:ext>
            </a:extLst>
          </p:cNvPr>
          <p:cNvSpPr txBox="1"/>
          <p:nvPr/>
        </p:nvSpPr>
        <p:spPr>
          <a:xfrm>
            <a:off x="6026337" y="3467743"/>
            <a:ext cx="830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Linear/</a:t>
            </a:r>
          </a:p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Conv1D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F5A7F4-4F7F-22E8-FD92-6DC05CF4313B}"/>
              </a:ext>
            </a:extLst>
          </p:cNvPr>
          <p:cNvSpPr txBox="1"/>
          <p:nvPr/>
        </p:nvSpPr>
        <p:spPr>
          <a:xfrm>
            <a:off x="5645972" y="5708665"/>
            <a:ext cx="90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(B, T, </a:t>
            </a:r>
            <a:r>
              <a:rPr lang="en-US" altLang="zh-TW" dirty="0">
                <a:highlight>
                  <a:srgbClr val="C0C0C0"/>
                </a:highlight>
              </a:rPr>
              <a:t>D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3BBA34-B204-506E-48D2-E28BE913D933}"/>
              </a:ext>
            </a:extLst>
          </p:cNvPr>
          <p:cNvSpPr txBox="1"/>
          <p:nvPr/>
        </p:nvSpPr>
        <p:spPr>
          <a:xfrm>
            <a:off x="5764929" y="5457198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on D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92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7D731-A2DD-5CAC-DF8F-45D8E458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do we use temporal embedding?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90F119-4BA3-F8D4-F8DB-F5A4302F621B}"/>
              </a:ext>
            </a:extLst>
          </p:cNvPr>
          <p:cNvSpPr txBox="1"/>
          <p:nvPr/>
        </p:nvSpPr>
        <p:spPr>
          <a:xfrm>
            <a:off x="318208" y="3562350"/>
            <a:ext cx="71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token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A9FEF87-D195-DD49-21EA-0C3B6422660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033404" y="3747016"/>
            <a:ext cx="120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B20207-E1EC-C41A-5937-301500BABCE4}"/>
              </a:ext>
            </a:extLst>
          </p:cNvPr>
          <p:cNvSpPr txBox="1"/>
          <p:nvPr/>
        </p:nvSpPr>
        <p:spPr>
          <a:xfrm>
            <a:off x="2233554" y="3562350"/>
            <a:ext cx="125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token_emb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4CB72DF-D9D6-A343-9DAA-7B1DE92CDC07}"/>
              </a:ext>
            </a:extLst>
          </p:cNvPr>
          <p:cNvSpPr txBox="1"/>
          <p:nvPr/>
        </p:nvSpPr>
        <p:spPr>
          <a:xfrm>
            <a:off x="1060337" y="3427413"/>
            <a:ext cx="104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token</a:t>
            </a:r>
          </a:p>
          <a:p>
            <a:pPr algn="ctr"/>
            <a:r>
              <a:rPr lang="en-US" altLang="zh-TW" dirty="0">
                <a:solidFill>
                  <a:schemeClr val="accent1"/>
                </a:solidFill>
              </a:rPr>
              <a:t>encoding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3AA6D8F-754F-3412-A706-B4387D5B2E08}"/>
              </a:ext>
            </a:extLst>
          </p:cNvPr>
          <p:cNvSpPr txBox="1"/>
          <p:nvPr/>
        </p:nvSpPr>
        <p:spPr>
          <a:xfrm>
            <a:off x="515313" y="450506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pos</a:t>
            </a:r>
            <a:endParaRPr lang="zh-TW" alt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B26D9DF-FB13-F0E3-EB9C-96D22DA5594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1033404" y="4689732"/>
            <a:ext cx="120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DBB2151-98F4-71D5-650A-AEE326D0F481}"/>
              </a:ext>
            </a:extLst>
          </p:cNvPr>
          <p:cNvSpPr txBox="1"/>
          <p:nvPr/>
        </p:nvSpPr>
        <p:spPr>
          <a:xfrm>
            <a:off x="2233554" y="450506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pos_emb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55AFDB0-DAEF-D315-F5D1-6BC5A6D8C532}"/>
              </a:ext>
            </a:extLst>
          </p:cNvPr>
          <p:cNvSpPr txBox="1"/>
          <p:nvPr/>
        </p:nvSpPr>
        <p:spPr>
          <a:xfrm>
            <a:off x="1060337" y="4370129"/>
            <a:ext cx="104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pos</a:t>
            </a:r>
          </a:p>
          <a:p>
            <a:pPr algn="ctr"/>
            <a:r>
              <a:rPr lang="en-US" altLang="zh-TW" dirty="0">
                <a:solidFill>
                  <a:schemeClr val="accent1"/>
                </a:solidFill>
              </a:rPr>
              <a:t>encoding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21" name="右大括弧 20">
            <a:extLst>
              <a:ext uri="{FF2B5EF4-FFF2-40B4-BE49-F238E27FC236}">
                <a16:creationId xmlns:a16="http://schemas.microsoft.com/office/drawing/2014/main" id="{419FF3A3-62B3-B768-DA68-C35785E7BEBF}"/>
              </a:ext>
            </a:extLst>
          </p:cNvPr>
          <p:cNvSpPr/>
          <p:nvPr/>
        </p:nvSpPr>
        <p:spPr>
          <a:xfrm>
            <a:off x="3485756" y="3735409"/>
            <a:ext cx="729148" cy="954324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AFC8BAB-1269-6477-7E18-CC66D5CB8105}"/>
              </a:ext>
            </a:extLst>
          </p:cNvPr>
          <p:cNvSpPr txBox="1"/>
          <p:nvPr/>
        </p:nvSpPr>
        <p:spPr>
          <a:xfrm>
            <a:off x="3700289" y="4027905"/>
            <a:ext cx="30008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+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A6B923-2DD9-B49E-FA9D-1561DF863398}"/>
              </a:ext>
            </a:extLst>
          </p:cNvPr>
          <p:cNvSpPr txBox="1"/>
          <p:nvPr/>
        </p:nvSpPr>
        <p:spPr>
          <a:xfrm>
            <a:off x="352705" y="5628757"/>
            <a:ext cx="6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>
                <a:solidFill>
                  <a:srgbClr val="00B050"/>
                </a:solidFill>
              </a:rPr>
              <a:t>temp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ABE3F59-9076-9A2C-0BD6-3A406EE87F66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1033404" y="5813423"/>
            <a:ext cx="120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1004BC7-65F6-B3DB-EC66-DA31F70BB2B7}"/>
              </a:ext>
            </a:extLst>
          </p:cNvPr>
          <p:cNvSpPr txBox="1"/>
          <p:nvPr/>
        </p:nvSpPr>
        <p:spPr>
          <a:xfrm>
            <a:off x="2233554" y="5628757"/>
            <a:ext cx="121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00B050"/>
                </a:solidFill>
              </a:rPr>
              <a:t>temp_emb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6DF8247-6932-A94C-5144-382C9543984D}"/>
              </a:ext>
            </a:extLst>
          </p:cNvPr>
          <p:cNvSpPr txBox="1"/>
          <p:nvPr/>
        </p:nvSpPr>
        <p:spPr>
          <a:xfrm>
            <a:off x="1060337" y="5493820"/>
            <a:ext cx="104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temp</a:t>
            </a:r>
          </a:p>
          <a:p>
            <a:pPr algn="ctr"/>
            <a:r>
              <a:rPr lang="en-US" altLang="zh-TW" dirty="0">
                <a:solidFill>
                  <a:schemeClr val="accent1"/>
                </a:solidFill>
              </a:rPr>
              <a:t>encoding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F131346A-059F-55A4-5AE9-ED5F97DE5247}"/>
              </a:ext>
            </a:extLst>
          </p:cNvPr>
          <p:cNvCxnSpPr>
            <a:stCxn id="25" idx="3"/>
          </p:cNvCxnSpPr>
          <p:nvPr/>
        </p:nvCxnSpPr>
        <p:spPr>
          <a:xfrm flipV="1">
            <a:off x="3451260" y="4870707"/>
            <a:ext cx="399070" cy="942716"/>
          </a:xfrm>
          <a:prstGeom prst="bentConnector2">
            <a:avLst/>
          </a:prstGeom>
          <a:ln>
            <a:solidFill>
              <a:srgbClr val="FF00FF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7924802-A9F3-0ECE-99BC-7A61B6AE4E7F}"/>
              </a:ext>
            </a:extLst>
          </p:cNvPr>
          <p:cNvSpPr txBox="1"/>
          <p:nvPr/>
        </p:nvSpPr>
        <p:spPr>
          <a:xfrm>
            <a:off x="7317387" y="3562350"/>
            <a:ext cx="1591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err="1"/>
              <a:t>patched_token</a:t>
            </a:r>
            <a:endParaRPr lang="zh-TW" altLang="en-US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6061301-B5C2-307E-3B51-D6A578427C7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8909298" y="3747016"/>
            <a:ext cx="120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0CAB53-F800-F9BC-DDD7-2E7D266FA687}"/>
              </a:ext>
            </a:extLst>
          </p:cNvPr>
          <p:cNvSpPr txBox="1"/>
          <p:nvPr/>
        </p:nvSpPr>
        <p:spPr>
          <a:xfrm>
            <a:off x="10109448" y="3562350"/>
            <a:ext cx="125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token_emb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3084C0-4AAE-26C3-9FE3-AFCF0A9B3D3B}"/>
              </a:ext>
            </a:extLst>
          </p:cNvPr>
          <p:cNvSpPr txBox="1"/>
          <p:nvPr/>
        </p:nvSpPr>
        <p:spPr>
          <a:xfrm>
            <a:off x="8936231" y="3427413"/>
            <a:ext cx="104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token</a:t>
            </a:r>
          </a:p>
          <a:p>
            <a:pPr algn="ctr"/>
            <a:r>
              <a:rPr lang="en-US" altLang="zh-TW" dirty="0">
                <a:solidFill>
                  <a:schemeClr val="accent1"/>
                </a:solidFill>
              </a:rPr>
              <a:t>encoding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5CB8843-EE54-85C1-4DF5-B47EC5F9BCBC}"/>
              </a:ext>
            </a:extLst>
          </p:cNvPr>
          <p:cNvSpPr txBox="1"/>
          <p:nvPr/>
        </p:nvSpPr>
        <p:spPr>
          <a:xfrm>
            <a:off x="7514493" y="4505066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err="1"/>
              <a:t>patched_pos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BC08111F-19F0-1116-DDD8-486796207C98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8909298" y="4689732"/>
            <a:ext cx="120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7AA58E7-64AC-4DD8-E915-0F157F5EA5F1}"/>
              </a:ext>
            </a:extLst>
          </p:cNvPr>
          <p:cNvSpPr txBox="1"/>
          <p:nvPr/>
        </p:nvSpPr>
        <p:spPr>
          <a:xfrm>
            <a:off x="10109448" y="450506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pos_emb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EED3CA2-6736-8AB3-B603-4F6A7C06B7C6}"/>
              </a:ext>
            </a:extLst>
          </p:cNvPr>
          <p:cNvSpPr txBox="1"/>
          <p:nvPr/>
        </p:nvSpPr>
        <p:spPr>
          <a:xfrm>
            <a:off x="8936231" y="4370129"/>
            <a:ext cx="104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pos</a:t>
            </a:r>
          </a:p>
          <a:p>
            <a:pPr algn="ctr"/>
            <a:r>
              <a:rPr lang="en-US" altLang="zh-TW" dirty="0">
                <a:solidFill>
                  <a:schemeClr val="accent1"/>
                </a:solidFill>
              </a:rPr>
              <a:t>encoding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8" name="右大括弧 37">
            <a:extLst>
              <a:ext uri="{FF2B5EF4-FFF2-40B4-BE49-F238E27FC236}">
                <a16:creationId xmlns:a16="http://schemas.microsoft.com/office/drawing/2014/main" id="{EE39A04F-0E5E-DD3F-173B-058C0910DC3A}"/>
              </a:ext>
            </a:extLst>
          </p:cNvPr>
          <p:cNvSpPr/>
          <p:nvPr/>
        </p:nvSpPr>
        <p:spPr>
          <a:xfrm>
            <a:off x="11361650" y="3735409"/>
            <a:ext cx="729148" cy="954324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rgbClr val="FF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B0C5478-4304-38F7-8625-3D7EA82EC2A2}"/>
              </a:ext>
            </a:extLst>
          </p:cNvPr>
          <p:cNvSpPr txBox="1"/>
          <p:nvPr/>
        </p:nvSpPr>
        <p:spPr>
          <a:xfrm>
            <a:off x="11576183" y="4027905"/>
            <a:ext cx="30008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+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0124A12-CE3B-53C9-B869-49E58105357E}"/>
              </a:ext>
            </a:extLst>
          </p:cNvPr>
          <p:cNvSpPr txBox="1"/>
          <p:nvPr/>
        </p:nvSpPr>
        <p:spPr>
          <a:xfrm>
            <a:off x="7298985" y="5628757"/>
            <a:ext cx="161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err="1">
                <a:solidFill>
                  <a:srgbClr val="00B050"/>
                </a:solidFill>
              </a:rPr>
              <a:t>patched_temp</a:t>
            </a:r>
            <a:endParaRPr lang="zh-TW" altLang="en-US" dirty="0">
              <a:solidFill>
                <a:srgbClr val="00B050"/>
              </a:solidFill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3243E8F4-8546-904E-8E0C-DE6C89C575CB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8909298" y="5813423"/>
            <a:ext cx="120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7651C36-0B15-FD36-5689-A31A884B3273}"/>
              </a:ext>
            </a:extLst>
          </p:cNvPr>
          <p:cNvSpPr txBox="1"/>
          <p:nvPr/>
        </p:nvSpPr>
        <p:spPr>
          <a:xfrm>
            <a:off x="10109448" y="5628757"/>
            <a:ext cx="121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00B050"/>
                </a:solidFill>
              </a:rPr>
              <a:t>temp_emb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697D9D9-320B-6E68-6CB4-BE9A34695F93}"/>
              </a:ext>
            </a:extLst>
          </p:cNvPr>
          <p:cNvSpPr txBox="1"/>
          <p:nvPr/>
        </p:nvSpPr>
        <p:spPr>
          <a:xfrm>
            <a:off x="8936231" y="5493820"/>
            <a:ext cx="104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temp</a:t>
            </a:r>
          </a:p>
          <a:p>
            <a:pPr algn="ctr"/>
            <a:r>
              <a:rPr lang="en-US" altLang="zh-TW" dirty="0">
                <a:solidFill>
                  <a:schemeClr val="accent1"/>
                </a:solidFill>
              </a:rPr>
              <a:t>encoding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410B266-08B4-CEE3-0A91-43354CA5BA0C}"/>
              </a:ext>
            </a:extLst>
          </p:cNvPr>
          <p:cNvCxnSpPr>
            <a:stCxn id="42" idx="3"/>
          </p:cNvCxnSpPr>
          <p:nvPr/>
        </p:nvCxnSpPr>
        <p:spPr>
          <a:xfrm flipV="1">
            <a:off x="11327154" y="4870707"/>
            <a:ext cx="399070" cy="942716"/>
          </a:xfrm>
          <a:prstGeom prst="bentConnector2">
            <a:avLst/>
          </a:prstGeom>
          <a:ln>
            <a:solidFill>
              <a:srgbClr val="FF00FF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6559698-33FA-C1BA-AF0F-3237A93783CA}"/>
              </a:ext>
            </a:extLst>
          </p:cNvPr>
          <p:cNvSpPr txBox="1"/>
          <p:nvPr/>
        </p:nvSpPr>
        <p:spPr>
          <a:xfrm>
            <a:off x="5467106" y="3562350"/>
            <a:ext cx="7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/>
              <a:t>token</a:t>
            </a:r>
            <a:endParaRPr lang="zh-TW" altLang="en-US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19A4B43F-A529-1A25-9B9F-EB6D66575126}"/>
              </a:ext>
            </a:extLst>
          </p:cNvPr>
          <p:cNvCxnSpPr>
            <a:cxnSpLocks/>
            <a:stCxn id="60" idx="3"/>
            <a:endCxn id="30" idx="1"/>
          </p:cNvCxnSpPr>
          <p:nvPr/>
        </p:nvCxnSpPr>
        <p:spPr>
          <a:xfrm>
            <a:off x="6182302" y="3747016"/>
            <a:ext cx="1135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487706E-18A6-E2C8-C202-AF657EECDE7E}"/>
              </a:ext>
            </a:extLst>
          </p:cNvPr>
          <p:cNvSpPr txBox="1"/>
          <p:nvPr/>
        </p:nvSpPr>
        <p:spPr>
          <a:xfrm>
            <a:off x="6209235" y="3427413"/>
            <a:ext cx="104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</a:rPr>
              <a:t>patching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A4EECF2A-07A9-643B-9F55-F34601B1437F}"/>
              </a:ext>
            </a:extLst>
          </p:cNvPr>
          <p:cNvCxnSpPr>
            <a:cxnSpLocks/>
          </p:cNvCxnSpPr>
          <p:nvPr/>
        </p:nvCxnSpPr>
        <p:spPr>
          <a:xfrm>
            <a:off x="4943475" y="2781300"/>
            <a:ext cx="0" cy="381000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F207EFA-F4F5-5B18-5F71-6DE7FAFC25D2}"/>
              </a:ext>
            </a:extLst>
          </p:cNvPr>
          <p:cNvSpPr txBox="1"/>
          <p:nvPr/>
        </p:nvSpPr>
        <p:spPr>
          <a:xfrm>
            <a:off x="731808" y="1711407"/>
            <a:ext cx="8832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solidFill>
                  <a:srgbClr val="00B0F0"/>
                </a:solidFill>
              </a:rPr>
              <a:t>Feed Directly       vs.                 Patching</a:t>
            </a:r>
            <a:endParaRPr lang="zh-TW" altLang="en-US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02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橢圓 147">
            <a:extLst>
              <a:ext uri="{FF2B5EF4-FFF2-40B4-BE49-F238E27FC236}">
                <a16:creationId xmlns:a16="http://schemas.microsoft.com/office/drawing/2014/main" id="{9559349B-6E10-AD24-C997-D9600CCDA107}"/>
              </a:ext>
            </a:extLst>
          </p:cNvPr>
          <p:cNvSpPr/>
          <p:nvPr/>
        </p:nvSpPr>
        <p:spPr>
          <a:xfrm>
            <a:off x="10589041" y="783125"/>
            <a:ext cx="383874" cy="3693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D42E45C2-8E20-36A0-FFA7-939179AA4C7F}"/>
              </a:ext>
            </a:extLst>
          </p:cNvPr>
          <p:cNvSpPr/>
          <p:nvPr/>
        </p:nvSpPr>
        <p:spPr>
          <a:xfrm>
            <a:off x="7394842" y="783125"/>
            <a:ext cx="383874" cy="3693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Patching</a:t>
            </a:r>
            <a:br>
              <a:rPr lang="en-US" altLang="zh-TW" dirty="0"/>
            </a:br>
            <a:r>
              <a:rPr lang="en-US" altLang="zh-TW" dirty="0"/>
              <a:t>with Temporal Embedding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92A3C268-3A7A-5161-E8AB-CD7A8F44C724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536DDE-ACDC-FF51-4D74-C45B7B7E90DE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0260AC5-A47E-62D7-09C4-0998C9D7056E}"/>
              </a:ext>
            </a:extLst>
          </p:cNvPr>
          <p:cNvSpPr txBox="1"/>
          <p:nvPr/>
        </p:nvSpPr>
        <p:spPr>
          <a:xfrm>
            <a:off x="3317845" y="204891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(w/ Channel Independence)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箭號: 向右 88">
            <a:extLst>
              <a:ext uri="{FF2B5EF4-FFF2-40B4-BE49-F238E27FC236}">
                <a16:creationId xmlns:a16="http://schemas.microsoft.com/office/drawing/2014/main" id="{A25A260A-073E-F539-ABF2-8D45715ADD49}"/>
              </a:ext>
            </a:extLst>
          </p:cNvPr>
          <p:cNvSpPr/>
          <p:nvPr/>
        </p:nvSpPr>
        <p:spPr>
          <a:xfrm rot="5400000">
            <a:off x="3317545" y="3494209"/>
            <a:ext cx="46166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左大括弧 90">
            <a:extLst>
              <a:ext uri="{FF2B5EF4-FFF2-40B4-BE49-F238E27FC236}">
                <a16:creationId xmlns:a16="http://schemas.microsoft.com/office/drawing/2014/main" id="{D36C3E4C-6302-6D9C-1582-3B0EC6429B80}"/>
              </a:ext>
            </a:extLst>
          </p:cNvPr>
          <p:cNvSpPr/>
          <p:nvPr/>
        </p:nvSpPr>
        <p:spPr>
          <a:xfrm rot="10800000">
            <a:off x="6322517" y="2265867"/>
            <a:ext cx="238126" cy="1020257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598859B8-2E25-A8A8-996E-F2E0C5104E35}"/>
                  </a:ext>
                </a:extLst>
              </p:cNvPr>
              <p:cNvSpPr txBox="1"/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598859B8-2E25-A8A8-996E-F2E0C5104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字方塊 97">
            <a:extLst>
              <a:ext uri="{FF2B5EF4-FFF2-40B4-BE49-F238E27FC236}">
                <a16:creationId xmlns:a16="http://schemas.microsoft.com/office/drawing/2014/main" id="{D945FBDD-14DA-78D6-65C9-48E6BE0293D0}"/>
              </a:ext>
            </a:extLst>
          </p:cNvPr>
          <p:cNvSpPr txBox="1"/>
          <p:nvPr/>
        </p:nvSpPr>
        <p:spPr>
          <a:xfrm>
            <a:off x="1471573" y="6234964"/>
            <a:ext cx="657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1. For each position, we have </a:t>
            </a:r>
            <a:r>
              <a:rPr lang="en-US" altLang="zh-TW" sz="2400" b="1" i="1" u="sng" dirty="0">
                <a:solidFill>
                  <a:srgbClr val="00B050"/>
                </a:solidFill>
              </a:rPr>
              <a:t>multiple timestamps</a:t>
            </a:r>
            <a:r>
              <a:rPr lang="en-US" altLang="zh-TW" sz="2400" dirty="0">
                <a:solidFill>
                  <a:srgbClr val="00B050"/>
                </a:solidFill>
              </a:rPr>
              <a:t>.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058FB5B-48C3-5D1D-3AF1-D5EAB912AD10}"/>
              </a:ext>
            </a:extLst>
          </p:cNvPr>
          <p:cNvSpPr/>
          <p:nvPr/>
        </p:nvSpPr>
        <p:spPr>
          <a:xfrm>
            <a:off x="881614" y="2144812"/>
            <a:ext cx="5366063" cy="787252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5D6FC00E-0230-E153-7253-0B41888C02C5}"/>
              </a:ext>
            </a:extLst>
          </p:cNvPr>
          <p:cNvGrpSpPr/>
          <p:nvPr/>
        </p:nvGrpSpPr>
        <p:grpSpPr>
          <a:xfrm>
            <a:off x="1756372" y="4007014"/>
            <a:ext cx="3789931" cy="2067861"/>
            <a:chOff x="1756372" y="4007014"/>
            <a:chExt cx="3789931" cy="2067861"/>
          </a:xfrm>
        </p:grpSpPr>
        <p:grpSp>
          <p:nvGrpSpPr>
            <p:cNvPr id="67" name="群組 66">
              <a:extLst>
                <a:ext uri="{FF2B5EF4-FFF2-40B4-BE49-F238E27FC236}">
                  <a16:creationId xmlns:a16="http://schemas.microsoft.com/office/drawing/2014/main" id="{241541F1-7FBF-B000-00CC-636594991567}"/>
                </a:ext>
              </a:extLst>
            </p:cNvPr>
            <p:cNvGrpSpPr/>
            <p:nvPr/>
          </p:nvGrpSpPr>
          <p:grpSpPr>
            <a:xfrm>
              <a:off x="1756372" y="4007014"/>
              <a:ext cx="3789931" cy="2067861"/>
              <a:chOff x="1756372" y="4007014"/>
              <a:chExt cx="3789931" cy="2067861"/>
            </a:xfrm>
          </p:grpSpPr>
          <p:sp>
            <p:nvSpPr>
              <p:cNvPr id="66" name="矩形: 圓角 65">
                <a:extLst>
                  <a:ext uri="{FF2B5EF4-FFF2-40B4-BE49-F238E27FC236}">
                    <a16:creationId xmlns:a16="http://schemas.microsoft.com/office/drawing/2014/main" id="{B6462448-E585-57F7-20E9-CB8CCF382907}"/>
                  </a:ext>
                </a:extLst>
              </p:cNvPr>
              <p:cNvSpPr/>
              <p:nvPr/>
            </p:nvSpPr>
            <p:spPr>
              <a:xfrm>
                <a:off x="1756372" y="4019147"/>
                <a:ext cx="3789931" cy="20557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90" name="群組 89">
                <a:extLst>
                  <a:ext uri="{FF2B5EF4-FFF2-40B4-BE49-F238E27FC236}">
                    <a16:creationId xmlns:a16="http://schemas.microsoft.com/office/drawing/2014/main" id="{C1BC4A23-7826-2C5D-5B93-3E23A36EC520}"/>
                  </a:ext>
                </a:extLst>
              </p:cNvPr>
              <p:cNvGrpSpPr/>
              <p:nvPr/>
            </p:nvGrpSpPr>
            <p:grpSpPr>
              <a:xfrm>
                <a:off x="1998115" y="4007014"/>
                <a:ext cx="3417378" cy="1926694"/>
                <a:chOff x="2333627" y="3862918"/>
                <a:chExt cx="3417378" cy="1926694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346B4480-A886-4541-4E0B-0CE7C3D0B994}"/>
                    </a:ext>
                  </a:extLst>
                </p:cNvPr>
                <p:cNvSpPr/>
                <p:nvPr/>
              </p:nvSpPr>
              <p:spPr>
                <a:xfrm rot="5400000">
                  <a:off x="1981202" y="5199062"/>
                  <a:ext cx="942975" cy="23812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53B8FBB7-6872-1A5F-D425-11C54C4B8380}"/>
                    </a:ext>
                  </a:extLst>
                </p:cNvPr>
                <p:cNvSpPr/>
                <p:nvPr/>
              </p:nvSpPr>
              <p:spPr>
                <a:xfrm rot="5400000">
                  <a:off x="2483151" y="5199062"/>
                  <a:ext cx="942975" cy="23812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5DEC861A-15F1-FEFE-6A8F-85E64832083B}"/>
                    </a:ext>
                  </a:extLst>
                </p:cNvPr>
                <p:cNvSpPr/>
                <p:nvPr/>
              </p:nvSpPr>
              <p:spPr>
                <a:xfrm rot="5400000">
                  <a:off x="2978601" y="5199062"/>
                  <a:ext cx="942975" cy="23812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>
                  <a:extLst>
                    <a:ext uri="{FF2B5EF4-FFF2-40B4-BE49-F238E27FC236}">
                      <a16:creationId xmlns:a16="http://schemas.microsoft.com/office/drawing/2014/main" id="{3E54CCC7-AC9A-A659-9A92-CB9F57CA9AE6}"/>
                    </a:ext>
                  </a:extLst>
                </p:cNvPr>
                <p:cNvSpPr txBox="1"/>
                <p:nvPr/>
              </p:nvSpPr>
              <p:spPr>
                <a:xfrm>
                  <a:off x="3694610" y="5059576"/>
                  <a:ext cx="3978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rgbClr val="FF0000"/>
                      </a:solidFill>
                    </a:rPr>
                    <a:t>…</a:t>
                  </a:r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A70FFFF3-076A-5985-841E-AE721B422F63}"/>
                    </a:ext>
                  </a:extLst>
                </p:cNvPr>
                <p:cNvSpPr/>
                <p:nvPr/>
              </p:nvSpPr>
              <p:spPr>
                <a:xfrm rot="5400000">
                  <a:off x="3865116" y="5199062"/>
                  <a:ext cx="942975" cy="23812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1" name="左大括弧 80">
                  <a:extLst>
                    <a:ext uri="{FF2B5EF4-FFF2-40B4-BE49-F238E27FC236}">
                      <a16:creationId xmlns:a16="http://schemas.microsoft.com/office/drawing/2014/main" id="{40E99515-1F8F-FFB8-AE6D-884B97EB1978}"/>
                    </a:ext>
                  </a:extLst>
                </p:cNvPr>
                <p:cNvSpPr/>
                <p:nvPr/>
              </p:nvSpPr>
              <p:spPr>
                <a:xfrm rot="5400000">
                  <a:off x="3466724" y="3168345"/>
                  <a:ext cx="349780" cy="2615974"/>
                </a:xfrm>
                <a:prstGeom prst="leftBrace">
                  <a:avLst>
                    <a:gd name="adj1" fmla="val 70686"/>
                    <a:gd name="adj2" fmla="val 5000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文字方塊 81">
                      <a:extLst>
                        <a:ext uri="{FF2B5EF4-FFF2-40B4-BE49-F238E27FC236}">
                          <a16:creationId xmlns:a16="http://schemas.microsoft.com/office/drawing/2014/main" id="{B58FCCCC-5D87-114A-8C30-3F5AFAF000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0088" y="3862918"/>
                      <a:ext cx="48712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m:oMathPara>
                      </a14:m>
                      <a:endParaRPr lang="zh-TW" alt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文字方塊 81">
                      <a:extLst>
                        <a:ext uri="{FF2B5EF4-FFF2-40B4-BE49-F238E27FC236}">
                          <a16:creationId xmlns:a16="http://schemas.microsoft.com/office/drawing/2014/main" id="{B58FCCCC-5D87-114A-8C30-3F5AFAF000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0088" y="3862918"/>
                      <a:ext cx="487121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3" name="左大括弧 82">
                  <a:extLst>
                    <a:ext uri="{FF2B5EF4-FFF2-40B4-BE49-F238E27FC236}">
                      <a16:creationId xmlns:a16="http://schemas.microsoft.com/office/drawing/2014/main" id="{4ACA0599-E91E-D3A4-6AA2-D0E1901AD8E6}"/>
                    </a:ext>
                  </a:extLst>
                </p:cNvPr>
                <p:cNvSpPr/>
                <p:nvPr/>
              </p:nvSpPr>
              <p:spPr>
                <a:xfrm rot="10800000">
                  <a:off x="5110166" y="4846636"/>
                  <a:ext cx="238126" cy="942975"/>
                </a:xfrm>
                <a:prstGeom prst="leftBrace">
                  <a:avLst>
                    <a:gd name="adj1" fmla="val 70686"/>
                    <a:gd name="adj2" fmla="val 5000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文字方塊 83">
                      <a:extLst>
                        <a:ext uri="{FF2B5EF4-FFF2-40B4-BE49-F238E27FC236}">
                          <a16:creationId xmlns:a16="http://schemas.microsoft.com/office/drawing/2014/main" id="{4D39FEC4-03DB-D93F-1EBD-E9CC9BB696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9150" y="5085124"/>
                      <a:ext cx="45185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4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oMath>
                        </m:oMathPara>
                      </a14:m>
                      <a:endParaRPr lang="zh-TW" alt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文字方塊 83">
                      <a:extLst>
                        <a:ext uri="{FF2B5EF4-FFF2-40B4-BE49-F238E27FC236}">
                          <a16:creationId xmlns:a16="http://schemas.microsoft.com/office/drawing/2014/main" id="{4D39FEC4-03DB-D93F-1EBD-E9CC9BB696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99150" y="5085124"/>
                      <a:ext cx="451855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85" name="群組 84">
                  <a:extLst>
                    <a:ext uri="{FF2B5EF4-FFF2-40B4-BE49-F238E27FC236}">
                      <a16:creationId xmlns:a16="http://schemas.microsoft.com/office/drawing/2014/main" id="{69F72496-AAB0-F433-D055-248A15C4AAE1}"/>
                    </a:ext>
                  </a:extLst>
                </p:cNvPr>
                <p:cNvGrpSpPr/>
                <p:nvPr/>
              </p:nvGrpSpPr>
              <p:grpSpPr>
                <a:xfrm rot="5400000">
                  <a:off x="4359051" y="5196893"/>
                  <a:ext cx="942975" cy="238125"/>
                  <a:chOff x="6296025" y="5200444"/>
                  <a:chExt cx="942975" cy="238125"/>
                </a:xfrm>
              </p:grpSpPr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5A8A2BF6-DC99-6138-B600-4C944EF92072}"/>
                      </a:ext>
                    </a:extLst>
                  </p:cNvPr>
                  <p:cNvSpPr/>
                  <p:nvPr/>
                </p:nvSpPr>
                <p:spPr>
                  <a:xfrm>
                    <a:off x="6296025" y="5200444"/>
                    <a:ext cx="561975" cy="23812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87" name="矩形 86">
                    <a:extLst>
                      <a:ext uri="{FF2B5EF4-FFF2-40B4-BE49-F238E27FC236}">
                        <a16:creationId xmlns:a16="http://schemas.microsoft.com/office/drawing/2014/main" id="{BFA45986-1109-CB83-9865-354AAC38A806}"/>
                      </a:ext>
                    </a:extLst>
                  </p:cNvPr>
                  <p:cNvSpPr/>
                  <p:nvPr/>
                </p:nvSpPr>
                <p:spPr>
                  <a:xfrm>
                    <a:off x="6858000" y="5200444"/>
                    <a:ext cx="381000" cy="238125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文字方塊 87">
                      <a:extLst>
                        <a:ext uri="{FF2B5EF4-FFF2-40B4-BE49-F238E27FC236}">
                          <a16:creationId xmlns:a16="http://schemas.microsoft.com/office/drawing/2014/main" id="{5EA2E30B-4BBC-18C3-D929-14036E7419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6618" y="3862918"/>
                      <a:ext cx="8818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文字方塊 87">
                      <a:extLst>
                        <a:ext uri="{FF2B5EF4-FFF2-40B4-BE49-F238E27FC236}">
                          <a16:creationId xmlns:a16="http://schemas.microsoft.com/office/drawing/2014/main" id="{5EA2E30B-4BBC-18C3-D929-14036E7419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6618" y="3862918"/>
                      <a:ext cx="881844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31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BEB16296-68E3-168F-1EA8-A1F15FBC87BD}"/>
                  </a:ext>
                </a:extLst>
              </p:cNvPr>
              <p:cNvSpPr txBox="1"/>
              <p:nvPr/>
            </p:nvSpPr>
            <p:spPr>
              <a:xfrm>
                <a:off x="1943154" y="4974276"/>
                <a:ext cx="3417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2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16</a:t>
                </a:r>
                <a:endParaRPr lang="zh-TW" altLang="en-U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5492ED8D-EC87-0063-89F7-8DA562363E68}"/>
                  </a:ext>
                </a:extLst>
              </p:cNvPr>
              <p:cNvSpPr txBox="1"/>
              <p:nvPr/>
            </p:nvSpPr>
            <p:spPr>
              <a:xfrm>
                <a:off x="2449415" y="4974276"/>
                <a:ext cx="3417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9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10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24</a:t>
                </a:r>
                <a:endParaRPr lang="zh-TW" altLang="en-U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BB2A4B49-D90A-AE76-6098-6D7263E8F55C}"/>
                  </a:ext>
                </a:extLst>
              </p:cNvPr>
              <p:cNvSpPr txBox="1"/>
              <p:nvPr/>
            </p:nvSpPr>
            <p:spPr>
              <a:xfrm>
                <a:off x="2945650" y="4974276"/>
                <a:ext cx="3417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17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18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32</a:t>
                </a:r>
                <a:endParaRPr lang="zh-TW" altLang="en-US" sz="12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85A154D1-5906-6E5E-1592-983EF65AC15D}"/>
                </a:ext>
              </a:extLst>
            </p:cNvPr>
            <p:cNvSpPr txBox="1"/>
            <p:nvPr/>
          </p:nvSpPr>
          <p:spPr>
            <a:xfrm>
              <a:off x="4908070" y="4007014"/>
              <a:ext cx="517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7030A0"/>
                  </a:solidFill>
                </a:rPr>
                <a:t>day</a:t>
              </a:r>
              <a:endParaRPr lang="zh-TW" alt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1D6A5674-9773-3562-DCE0-6D0943B8518F}"/>
              </a:ext>
            </a:extLst>
          </p:cNvPr>
          <p:cNvGrpSpPr/>
          <p:nvPr/>
        </p:nvGrpSpPr>
        <p:grpSpPr>
          <a:xfrm>
            <a:off x="6247677" y="4007014"/>
            <a:ext cx="3789931" cy="2067861"/>
            <a:chOff x="1756372" y="4007014"/>
            <a:chExt cx="3789931" cy="2067861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D7FE9A79-BEA8-E38B-C269-F37620E85334}"/>
                </a:ext>
              </a:extLst>
            </p:cNvPr>
            <p:cNvGrpSpPr/>
            <p:nvPr/>
          </p:nvGrpSpPr>
          <p:grpSpPr>
            <a:xfrm>
              <a:off x="1756372" y="4007014"/>
              <a:ext cx="3789931" cy="2067861"/>
              <a:chOff x="1756372" y="4007014"/>
              <a:chExt cx="3789931" cy="2067861"/>
            </a:xfrm>
          </p:grpSpPr>
          <p:sp>
            <p:nvSpPr>
              <p:cNvPr id="114" name="矩形: 圓角 113">
                <a:extLst>
                  <a:ext uri="{FF2B5EF4-FFF2-40B4-BE49-F238E27FC236}">
                    <a16:creationId xmlns:a16="http://schemas.microsoft.com/office/drawing/2014/main" id="{A2574E09-C326-4B3C-965D-57E114D53A42}"/>
                  </a:ext>
                </a:extLst>
              </p:cNvPr>
              <p:cNvSpPr/>
              <p:nvPr/>
            </p:nvSpPr>
            <p:spPr>
              <a:xfrm>
                <a:off x="1756372" y="4019147"/>
                <a:ext cx="3789931" cy="205572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115" name="群組 114">
                <a:extLst>
                  <a:ext uri="{FF2B5EF4-FFF2-40B4-BE49-F238E27FC236}">
                    <a16:creationId xmlns:a16="http://schemas.microsoft.com/office/drawing/2014/main" id="{8DD8A05B-BAD5-690A-639B-0863CCC1884D}"/>
                  </a:ext>
                </a:extLst>
              </p:cNvPr>
              <p:cNvGrpSpPr/>
              <p:nvPr/>
            </p:nvGrpSpPr>
            <p:grpSpPr>
              <a:xfrm>
                <a:off x="1998115" y="4007014"/>
                <a:ext cx="3417378" cy="1926694"/>
                <a:chOff x="2333627" y="3862918"/>
                <a:chExt cx="3417378" cy="1926694"/>
              </a:xfrm>
            </p:grpSpPr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1C44AC8C-B2C5-9FC3-B904-09C729D788AF}"/>
                    </a:ext>
                  </a:extLst>
                </p:cNvPr>
                <p:cNvSpPr/>
                <p:nvPr/>
              </p:nvSpPr>
              <p:spPr>
                <a:xfrm rot="5400000">
                  <a:off x="1981202" y="5199062"/>
                  <a:ext cx="942975" cy="23812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10F738F3-6225-8B58-0C03-A009EF376E4D}"/>
                    </a:ext>
                  </a:extLst>
                </p:cNvPr>
                <p:cNvSpPr/>
                <p:nvPr/>
              </p:nvSpPr>
              <p:spPr>
                <a:xfrm rot="5400000">
                  <a:off x="2483151" y="5199062"/>
                  <a:ext cx="942975" cy="23812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606017C4-CFA6-E4B7-BDF2-DE644A326E8E}"/>
                    </a:ext>
                  </a:extLst>
                </p:cNvPr>
                <p:cNvSpPr/>
                <p:nvPr/>
              </p:nvSpPr>
              <p:spPr>
                <a:xfrm rot="5400000">
                  <a:off x="2978601" y="5199062"/>
                  <a:ext cx="942975" cy="23812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ADF3717C-068E-9ECA-5C92-DC00118C911F}"/>
                    </a:ext>
                  </a:extLst>
                </p:cNvPr>
                <p:cNvSpPr txBox="1"/>
                <p:nvPr/>
              </p:nvSpPr>
              <p:spPr>
                <a:xfrm>
                  <a:off x="3694610" y="5059576"/>
                  <a:ext cx="3978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rgbClr val="FF0000"/>
                      </a:solidFill>
                    </a:rPr>
                    <a:t>…</a:t>
                  </a:r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BB75C41B-215C-EB0D-7CAB-C95AAF2B75FF}"/>
                    </a:ext>
                  </a:extLst>
                </p:cNvPr>
                <p:cNvSpPr/>
                <p:nvPr/>
              </p:nvSpPr>
              <p:spPr>
                <a:xfrm rot="5400000">
                  <a:off x="3865116" y="5199062"/>
                  <a:ext cx="942975" cy="238125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4" name="左大括弧 123">
                  <a:extLst>
                    <a:ext uri="{FF2B5EF4-FFF2-40B4-BE49-F238E27FC236}">
                      <a16:creationId xmlns:a16="http://schemas.microsoft.com/office/drawing/2014/main" id="{6610CC58-2BE8-0959-49A7-B94A6790BC3E}"/>
                    </a:ext>
                  </a:extLst>
                </p:cNvPr>
                <p:cNvSpPr/>
                <p:nvPr/>
              </p:nvSpPr>
              <p:spPr>
                <a:xfrm rot="5400000">
                  <a:off x="3466724" y="3168345"/>
                  <a:ext cx="349780" cy="2615974"/>
                </a:xfrm>
                <a:prstGeom prst="leftBrace">
                  <a:avLst>
                    <a:gd name="adj1" fmla="val 70686"/>
                    <a:gd name="adj2" fmla="val 5000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文字方塊 124">
                      <a:extLst>
                        <a:ext uri="{FF2B5EF4-FFF2-40B4-BE49-F238E27FC236}">
                          <a16:creationId xmlns:a16="http://schemas.microsoft.com/office/drawing/2014/main" id="{27D61156-B417-94EA-88A1-D73AB2CBFB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0088" y="3862918"/>
                      <a:ext cx="48712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oMath>
                        </m:oMathPara>
                      </a14:m>
                      <a:endParaRPr lang="zh-TW" alt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文字方塊 81">
                      <a:extLst>
                        <a:ext uri="{FF2B5EF4-FFF2-40B4-BE49-F238E27FC236}">
                          <a16:creationId xmlns:a16="http://schemas.microsoft.com/office/drawing/2014/main" id="{B58FCCCC-5D87-114A-8C30-3F5AFAF000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0088" y="3862918"/>
                      <a:ext cx="487121" cy="4616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6" name="左大括弧 125">
                  <a:extLst>
                    <a:ext uri="{FF2B5EF4-FFF2-40B4-BE49-F238E27FC236}">
                      <a16:creationId xmlns:a16="http://schemas.microsoft.com/office/drawing/2014/main" id="{F79C9BB5-006F-1E9C-EFBF-539CC476D468}"/>
                    </a:ext>
                  </a:extLst>
                </p:cNvPr>
                <p:cNvSpPr/>
                <p:nvPr/>
              </p:nvSpPr>
              <p:spPr>
                <a:xfrm rot="10800000">
                  <a:off x="5110166" y="4846636"/>
                  <a:ext cx="238126" cy="942975"/>
                </a:xfrm>
                <a:prstGeom prst="leftBrace">
                  <a:avLst>
                    <a:gd name="adj1" fmla="val 70686"/>
                    <a:gd name="adj2" fmla="val 5000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文字方塊 126">
                      <a:extLst>
                        <a:ext uri="{FF2B5EF4-FFF2-40B4-BE49-F238E27FC236}">
                          <a16:creationId xmlns:a16="http://schemas.microsoft.com/office/drawing/2014/main" id="{E4CD52A7-7316-2344-E2E6-185FAC1B5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9150" y="5085124"/>
                      <a:ext cx="45185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4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oMath>
                        </m:oMathPara>
                      </a14:m>
                      <a:endParaRPr lang="zh-TW" altLang="en-US" sz="2400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文字方塊 83">
                      <a:extLst>
                        <a:ext uri="{FF2B5EF4-FFF2-40B4-BE49-F238E27FC236}">
                          <a16:creationId xmlns:a16="http://schemas.microsoft.com/office/drawing/2014/main" id="{4D39FEC4-03DB-D93F-1EBD-E9CC9BB696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99150" y="5085124"/>
                      <a:ext cx="451855" cy="4616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28" name="群組 127">
                  <a:extLst>
                    <a:ext uri="{FF2B5EF4-FFF2-40B4-BE49-F238E27FC236}">
                      <a16:creationId xmlns:a16="http://schemas.microsoft.com/office/drawing/2014/main" id="{577F5787-1AA8-9840-5EA2-40B179382190}"/>
                    </a:ext>
                  </a:extLst>
                </p:cNvPr>
                <p:cNvGrpSpPr/>
                <p:nvPr/>
              </p:nvGrpSpPr>
              <p:grpSpPr>
                <a:xfrm rot="5400000">
                  <a:off x="4359051" y="5196893"/>
                  <a:ext cx="942975" cy="238125"/>
                  <a:chOff x="6296025" y="5200444"/>
                  <a:chExt cx="942975" cy="238125"/>
                </a:xfrm>
              </p:grpSpPr>
              <p:sp>
                <p:nvSpPr>
                  <p:cNvPr id="130" name="矩形 129">
                    <a:extLst>
                      <a:ext uri="{FF2B5EF4-FFF2-40B4-BE49-F238E27FC236}">
                        <a16:creationId xmlns:a16="http://schemas.microsoft.com/office/drawing/2014/main" id="{0688768E-E0C4-11DB-665D-0C6E43C24794}"/>
                      </a:ext>
                    </a:extLst>
                  </p:cNvPr>
                  <p:cNvSpPr/>
                  <p:nvPr/>
                </p:nvSpPr>
                <p:spPr>
                  <a:xfrm>
                    <a:off x="6296025" y="5200444"/>
                    <a:ext cx="561975" cy="238125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31" name="矩形 130">
                    <a:extLst>
                      <a:ext uri="{FF2B5EF4-FFF2-40B4-BE49-F238E27FC236}">
                        <a16:creationId xmlns:a16="http://schemas.microsoft.com/office/drawing/2014/main" id="{77B95357-4E1F-F884-9B59-EE3A4E9487A2}"/>
                      </a:ext>
                    </a:extLst>
                  </p:cNvPr>
                  <p:cNvSpPr/>
                  <p:nvPr/>
                </p:nvSpPr>
                <p:spPr>
                  <a:xfrm>
                    <a:off x="6858000" y="5200444"/>
                    <a:ext cx="381000" cy="238125"/>
                  </a:xfrm>
                  <a:prstGeom prst="rect">
                    <a:avLst/>
                  </a:prstGeom>
                  <a:solidFill>
                    <a:srgbClr val="FF0000"/>
                  </a:solidFill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文字方塊 128">
                      <a:extLst>
                        <a:ext uri="{FF2B5EF4-FFF2-40B4-BE49-F238E27FC236}">
                          <a16:creationId xmlns:a16="http://schemas.microsoft.com/office/drawing/2014/main" id="{CCE38E35-0FC0-0EE1-94D6-4BF16B8748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76618" y="3862918"/>
                      <a:ext cx="8818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文字方塊 87">
                      <a:extLst>
                        <a:ext uri="{FF2B5EF4-FFF2-40B4-BE49-F238E27FC236}">
                          <a16:creationId xmlns:a16="http://schemas.microsoft.com/office/drawing/2014/main" id="{5EA2E30B-4BBC-18C3-D929-14036E7419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6618" y="3862918"/>
                      <a:ext cx="881844" cy="4616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31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6" name="文字方塊 115">
                <a:extLst>
                  <a:ext uri="{FF2B5EF4-FFF2-40B4-BE49-F238E27FC236}">
                    <a16:creationId xmlns:a16="http://schemas.microsoft.com/office/drawing/2014/main" id="{F976BA76-A4FA-1B8C-5852-CA77C055CE7C}"/>
                  </a:ext>
                </a:extLst>
              </p:cNvPr>
              <p:cNvSpPr txBox="1"/>
              <p:nvPr/>
            </p:nvSpPr>
            <p:spPr>
              <a:xfrm>
                <a:off x="1943154" y="4974276"/>
                <a:ext cx="3417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2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16</a:t>
                </a:r>
                <a:endParaRPr lang="zh-TW" altLang="en-U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5A98BB37-F89A-1BB8-0263-3AD1914C66EE}"/>
                  </a:ext>
                </a:extLst>
              </p:cNvPr>
              <p:cNvSpPr txBox="1"/>
              <p:nvPr/>
            </p:nvSpPr>
            <p:spPr>
              <a:xfrm>
                <a:off x="2449415" y="4974276"/>
                <a:ext cx="3417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9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10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24</a:t>
                </a:r>
                <a:endParaRPr lang="zh-TW" altLang="en-US" sz="12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DEE774CE-6F1A-1172-CE10-1E424368DFAA}"/>
                  </a:ext>
                </a:extLst>
              </p:cNvPr>
              <p:cNvSpPr txBox="1"/>
              <p:nvPr/>
            </p:nvSpPr>
            <p:spPr>
              <a:xfrm>
                <a:off x="2945650" y="4974276"/>
                <a:ext cx="34176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17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18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.</a:t>
                </a:r>
              </a:p>
              <a:p>
                <a:pPr algn="ctr"/>
                <a:r>
                  <a:rPr lang="en-US" altLang="zh-TW" sz="1200" b="1" dirty="0">
                    <a:solidFill>
                      <a:srgbClr val="00B050"/>
                    </a:solidFill>
                  </a:rPr>
                  <a:t>32</a:t>
                </a:r>
                <a:endParaRPr lang="zh-TW" altLang="en-US" sz="12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8B3C98E1-0F68-C952-5C9C-405A95B87B55}"/>
                </a:ext>
              </a:extLst>
            </p:cNvPr>
            <p:cNvSpPr txBox="1"/>
            <p:nvPr/>
          </p:nvSpPr>
          <p:spPr>
            <a:xfrm>
              <a:off x="4779934" y="4007014"/>
              <a:ext cx="682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7030A0"/>
                  </a:solidFill>
                </a:rPr>
                <a:t>week</a:t>
              </a:r>
              <a:endParaRPr lang="zh-TW" alt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2DC03BB1-0A05-1638-1761-AD23BA636F4A}"/>
              </a:ext>
            </a:extLst>
          </p:cNvPr>
          <p:cNvGrpSpPr/>
          <p:nvPr/>
        </p:nvGrpSpPr>
        <p:grpSpPr>
          <a:xfrm>
            <a:off x="10285719" y="4007014"/>
            <a:ext cx="1338987" cy="843130"/>
            <a:chOff x="8867269" y="4007014"/>
            <a:chExt cx="1338987" cy="843130"/>
          </a:xfrm>
        </p:grpSpPr>
        <p:sp>
          <p:nvSpPr>
            <p:cNvPr id="134" name="矩形: 圓角 133">
              <a:extLst>
                <a:ext uri="{FF2B5EF4-FFF2-40B4-BE49-F238E27FC236}">
                  <a16:creationId xmlns:a16="http://schemas.microsoft.com/office/drawing/2014/main" id="{16B47ADC-7912-2A72-C0CF-83FA5CFF3DC2}"/>
                </a:ext>
              </a:extLst>
            </p:cNvPr>
            <p:cNvSpPr/>
            <p:nvPr/>
          </p:nvSpPr>
          <p:spPr>
            <a:xfrm>
              <a:off x="8867269" y="4019147"/>
              <a:ext cx="1314138" cy="8309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319416D-535F-80ED-C3F9-80D78C63825D}"/>
                </a:ext>
              </a:extLst>
            </p:cNvPr>
            <p:cNvSpPr txBox="1"/>
            <p:nvPr/>
          </p:nvSpPr>
          <p:spPr>
            <a:xfrm>
              <a:off x="9396932" y="4007014"/>
              <a:ext cx="809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7030A0"/>
                  </a:solidFill>
                </a:rPr>
                <a:t>month</a:t>
              </a:r>
              <a:endParaRPr lang="zh-TW" alt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274DBD30-6848-15F9-173D-56CF73A5A8DE}"/>
              </a:ext>
            </a:extLst>
          </p:cNvPr>
          <p:cNvSpPr txBox="1"/>
          <p:nvPr/>
        </p:nvSpPr>
        <p:spPr>
          <a:xfrm>
            <a:off x="11640074" y="395589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…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E2586DD9-D3B1-A603-5AAE-57D2533866C0}"/>
              </a:ext>
            </a:extLst>
          </p:cNvPr>
          <p:cNvSpPr txBox="1"/>
          <p:nvPr/>
        </p:nvSpPr>
        <p:spPr>
          <a:xfrm>
            <a:off x="7107955" y="2895029"/>
            <a:ext cx="4269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7030A0"/>
                </a:solidFill>
              </a:rPr>
              <a:t>2. For each timestamp, we have </a:t>
            </a:r>
            <a:r>
              <a:rPr lang="en-US" altLang="zh-TW" sz="2400" b="1" i="1" u="sng" dirty="0">
                <a:solidFill>
                  <a:srgbClr val="7030A0"/>
                </a:solidFill>
              </a:rPr>
              <a:t>multiple time </a:t>
            </a:r>
            <a:r>
              <a:rPr lang="en-US" altLang="zh-TW" sz="2400" b="1" i="1" u="sng" dirty="0" err="1">
                <a:solidFill>
                  <a:srgbClr val="7030A0"/>
                </a:solidFill>
              </a:rPr>
              <a:t>infos</a:t>
            </a:r>
            <a:r>
              <a:rPr lang="en-US" altLang="zh-TW" sz="2400" dirty="0">
                <a:solidFill>
                  <a:srgbClr val="7030A0"/>
                </a:solidFill>
              </a:rPr>
              <a:t>.</a:t>
            </a:r>
            <a:endParaRPr lang="zh-TW" altLang="en-US" sz="2400" dirty="0">
              <a:solidFill>
                <a:srgbClr val="7030A0"/>
              </a:solidFill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988028E-FEFF-EEBF-A065-77E3BC969FDD}"/>
              </a:ext>
            </a:extLst>
          </p:cNvPr>
          <p:cNvSpPr txBox="1"/>
          <p:nvPr/>
        </p:nvSpPr>
        <p:spPr>
          <a:xfrm>
            <a:off x="7088863" y="1252015"/>
            <a:ext cx="4886600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We need to devise a method to </a:t>
            </a:r>
            <a:r>
              <a:rPr lang="en-US" altLang="zh-TW" sz="2400" dirty="0">
                <a:solidFill>
                  <a:srgbClr val="FF0000"/>
                </a:solidFill>
                <a:highlight>
                  <a:srgbClr val="FFFF00"/>
                </a:highlight>
              </a:rPr>
              <a:t>aggregate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en-US" altLang="zh-TW" sz="2400" b="1" i="1" u="sng" dirty="0">
                <a:solidFill>
                  <a:srgbClr val="00B050"/>
                </a:solidFill>
              </a:rPr>
              <a:t>timestamps</a:t>
            </a:r>
            <a:r>
              <a:rPr lang="en-US" altLang="zh-TW" sz="2400" dirty="0">
                <a:solidFill>
                  <a:srgbClr val="FF0000"/>
                </a:solidFill>
              </a:rPr>
              <a:t> and </a:t>
            </a:r>
            <a:r>
              <a:rPr lang="en-US" altLang="zh-TW" sz="2400" b="1" i="1" u="sng" dirty="0">
                <a:solidFill>
                  <a:srgbClr val="7030A0"/>
                </a:solidFill>
              </a:rPr>
              <a:t>time </a:t>
            </a:r>
            <a:r>
              <a:rPr lang="en-US" altLang="zh-TW" sz="2400" b="1" i="1" u="sng" dirty="0" err="1">
                <a:solidFill>
                  <a:srgbClr val="7030A0"/>
                </a:solidFill>
              </a:rPr>
              <a:t>infos</a:t>
            </a:r>
            <a:r>
              <a:rPr lang="en-US" altLang="zh-TW" sz="2400" dirty="0">
                <a:solidFill>
                  <a:srgbClr val="FF0000"/>
                </a:solidFill>
              </a:rPr>
              <a:t>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45" name="群組 144">
            <a:extLst>
              <a:ext uri="{FF2B5EF4-FFF2-40B4-BE49-F238E27FC236}">
                <a16:creationId xmlns:a16="http://schemas.microsoft.com/office/drawing/2014/main" id="{283A0BCB-7126-F750-D3F0-5129973432B7}"/>
              </a:ext>
            </a:extLst>
          </p:cNvPr>
          <p:cNvGrpSpPr/>
          <p:nvPr/>
        </p:nvGrpSpPr>
        <p:grpSpPr>
          <a:xfrm>
            <a:off x="7260899" y="629368"/>
            <a:ext cx="4401746" cy="514546"/>
            <a:chOff x="7319472" y="692737"/>
            <a:chExt cx="4401746" cy="514546"/>
          </a:xfrm>
        </p:grpSpPr>
        <p:sp>
          <p:nvSpPr>
            <p:cNvPr id="140" name="文字方塊 139">
              <a:extLst>
                <a:ext uri="{FF2B5EF4-FFF2-40B4-BE49-F238E27FC236}">
                  <a16:creationId xmlns:a16="http://schemas.microsoft.com/office/drawing/2014/main" id="{AB2134CB-9DCD-9595-A1B4-FC8F74987322}"/>
                </a:ext>
              </a:extLst>
            </p:cNvPr>
            <p:cNvSpPr txBox="1"/>
            <p:nvPr/>
          </p:nvSpPr>
          <p:spPr>
            <a:xfrm>
              <a:off x="7319472" y="837951"/>
              <a:ext cx="14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en-US" altLang="zh-TW" dirty="0" err="1"/>
                <a:t>BxC</a:t>
              </a:r>
              <a:r>
                <a:rPr lang="en-US" altLang="zh-TW" dirty="0"/>
                <a:t>, </a:t>
              </a:r>
              <a:r>
                <a:rPr lang="en-US" altLang="zh-TW" dirty="0" err="1"/>
                <a:t>T</a:t>
              </a:r>
              <a:r>
                <a:rPr lang="en-US" altLang="zh-TW" baseline="-25000" dirty="0" err="1"/>
                <a:t>p</a:t>
              </a:r>
              <a:r>
                <a:rPr lang="en-US" altLang="zh-TW" baseline="-25000" dirty="0">
                  <a:solidFill>
                    <a:srgbClr val="7030A0"/>
                  </a:solidFill>
                </a:rPr>
                <a:t> </a:t>
              </a:r>
              <a:r>
                <a:rPr lang="en-US" altLang="zh-TW" dirty="0"/>
                <a:t>, </a:t>
              </a:r>
              <a:r>
                <a:rPr lang="en-US" altLang="zh-TW" dirty="0">
                  <a:solidFill>
                    <a:srgbClr val="00B050"/>
                  </a:solidFill>
                </a:rPr>
                <a:t>P</a:t>
              </a:r>
              <a:r>
                <a:rPr lang="en-US" altLang="zh-TW" dirty="0"/>
                <a:t>, </a:t>
              </a:r>
              <a:r>
                <a:rPr lang="en-US" altLang="zh-TW" dirty="0">
                  <a:solidFill>
                    <a:srgbClr val="7030A0"/>
                  </a:solidFill>
                </a:rPr>
                <a:t>C</a:t>
              </a:r>
              <a:r>
                <a:rPr lang="en-US" altLang="zh-TW" baseline="-25000" dirty="0">
                  <a:solidFill>
                    <a:srgbClr val="7030A0"/>
                  </a:solidFill>
                </a:rPr>
                <a:t>t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89105F78-AEEF-327F-3A9E-785BD7C1B3E5}"/>
                </a:ext>
              </a:extLst>
            </p:cNvPr>
            <p:cNvSpPr txBox="1"/>
            <p:nvPr/>
          </p:nvSpPr>
          <p:spPr>
            <a:xfrm>
              <a:off x="10508385" y="837951"/>
              <a:ext cx="1212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en-US" altLang="zh-TW" dirty="0" err="1"/>
                <a:t>BxC</a:t>
              </a:r>
              <a:r>
                <a:rPr lang="en-US" altLang="zh-TW" dirty="0"/>
                <a:t>, </a:t>
              </a:r>
              <a:r>
                <a:rPr lang="en-US" altLang="zh-TW" dirty="0" err="1"/>
                <a:t>T</a:t>
              </a:r>
              <a:r>
                <a:rPr lang="en-US" altLang="zh-TW" baseline="-25000" dirty="0" err="1"/>
                <a:t>p</a:t>
              </a:r>
              <a:r>
                <a:rPr lang="en-US" altLang="zh-TW" dirty="0"/>
                <a:t>, </a:t>
              </a:r>
              <a:r>
                <a:rPr lang="en-US" altLang="zh-TW" dirty="0">
                  <a:highlight>
                    <a:srgbClr val="C0C0C0"/>
                  </a:highlight>
                </a:rPr>
                <a:t>D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6737096E-2289-331B-1995-B0A1860A8307}"/>
                </a:ext>
              </a:extLst>
            </p:cNvPr>
            <p:cNvCxnSpPr>
              <a:stCxn id="140" idx="3"/>
              <a:endCxn id="141" idx="1"/>
            </p:cNvCxnSpPr>
            <p:nvPr/>
          </p:nvCxnSpPr>
          <p:spPr>
            <a:xfrm>
              <a:off x="8800262" y="1022617"/>
              <a:ext cx="17081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D4761CA-F019-9AE3-6874-24E30CEA47AA}"/>
                </a:ext>
              </a:extLst>
            </p:cNvPr>
            <p:cNvSpPr txBox="1"/>
            <p:nvPr/>
          </p:nvSpPr>
          <p:spPr>
            <a:xfrm>
              <a:off x="8789365" y="692737"/>
              <a:ext cx="1637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1"/>
                  </a:solidFill>
                </a:rPr>
                <a:t>Flatten + Linear</a:t>
              </a:r>
              <a:endParaRPr lang="zh-TW" alt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4B43806C-A51F-4C56-A3E4-016D81DDD095}"/>
              </a:ext>
            </a:extLst>
          </p:cNvPr>
          <p:cNvSpPr txBox="1"/>
          <p:nvPr/>
        </p:nvSpPr>
        <p:spPr>
          <a:xfrm>
            <a:off x="7587097" y="47667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B’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149" name="文字方塊 148">
            <a:extLst>
              <a:ext uri="{FF2B5EF4-FFF2-40B4-BE49-F238E27FC236}">
                <a16:creationId xmlns:a16="http://schemas.microsoft.com/office/drawing/2014/main" id="{89C17999-2B41-6112-3B98-64526AF8634A}"/>
              </a:ext>
            </a:extLst>
          </p:cNvPr>
          <p:cNvSpPr txBox="1"/>
          <p:nvPr/>
        </p:nvSpPr>
        <p:spPr>
          <a:xfrm>
            <a:off x="10781296" y="47667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B’</a:t>
            </a:r>
            <a:endParaRPr lang="zh-TW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99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Patching with Supervised Finetuning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92A3C268-3A7A-5161-E8AB-CD7A8F44C724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536DDE-ACDC-FF51-4D74-C45B7B7E90DE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0260AC5-A47E-62D7-09C4-0998C9D7056E}"/>
              </a:ext>
            </a:extLst>
          </p:cNvPr>
          <p:cNvSpPr txBox="1"/>
          <p:nvPr/>
        </p:nvSpPr>
        <p:spPr>
          <a:xfrm>
            <a:off x="458574" y="204891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(w/ Channel Independence)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箭號: 向右 88">
            <a:extLst>
              <a:ext uri="{FF2B5EF4-FFF2-40B4-BE49-F238E27FC236}">
                <a16:creationId xmlns:a16="http://schemas.microsoft.com/office/drawing/2014/main" id="{A25A260A-073E-F539-ABF2-8D45715ADD49}"/>
              </a:ext>
            </a:extLst>
          </p:cNvPr>
          <p:cNvSpPr/>
          <p:nvPr/>
        </p:nvSpPr>
        <p:spPr>
          <a:xfrm rot="5400000">
            <a:off x="3317545" y="3494209"/>
            <a:ext cx="46166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左大括弧 90">
            <a:extLst>
              <a:ext uri="{FF2B5EF4-FFF2-40B4-BE49-F238E27FC236}">
                <a16:creationId xmlns:a16="http://schemas.microsoft.com/office/drawing/2014/main" id="{D36C3E4C-6302-6D9C-1582-3B0EC6429B80}"/>
              </a:ext>
            </a:extLst>
          </p:cNvPr>
          <p:cNvSpPr/>
          <p:nvPr/>
        </p:nvSpPr>
        <p:spPr>
          <a:xfrm rot="10800000">
            <a:off x="6322517" y="2265867"/>
            <a:ext cx="238126" cy="1020257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598859B8-2E25-A8A8-996E-F2E0C5104E35}"/>
                  </a:ext>
                </a:extLst>
              </p:cNvPr>
              <p:cNvSpPr txBox="1"/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598859B8-2E25-A8A8-996E-F2E0C5104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A058FB5B-48C3-5D1D-3AF1-D5EAB912AD10}"/>
              </a:ext>
            </a:extLst>
          </p:cNvPr>
          <p:cNvSpPr/>
          <p:nvPr/>
        </p:nvSpPr>
        <p:spPr>
          <a:xfrm>
            <a:off x="881614" y="2144812"/>
            <a:ext cx="5366063" cy="787252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46B4480-A886-4541-4E0B-0CE7C3D0B994}"/>
              </a:ext>
            </a:extLst>
          </p:cNvPr>
          <p:cNvSpPr/>
          <p:nvPr/>
        </p:nvSpPr>
        <p:spPr>
          <a:xfrm rot="5400000">
            <a:off x="1645690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3B8FBB7-6872-1A5F-D425-11C54C4B8380}"/>
              </a:ext>
            </a:extLst>
          </p:cNvPr>
          <p:cNvSpPr/>
          <p:nvPr/>
        </p:nvSpPr>
        <p:spPr>
          <a:xfrm rot="5400000">
            <a:off x="2147639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DEC861A-15F1-FEFE-6A8F-85E64832083B}"/>
              </a:ext>
            </a:extLst>
          </p:cNvPr>
          <p:cNvSpPr/>
          <p:nvPr/>
        </p:nvSpPr>
        <p:spPr>
          <a:xfrm rot="5400000">
            <a:off x="2643089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3E54CCC7-AC9A-A659-9A92-CB9F57CA9AE6}"/>
              </a:ext>
            </a:extLst>
          </p:cNvPr>
          <p:cNvSpPr txBox="1"/>
          <p:nvPr/>
        </p:nvSpPr>
        <p:spPr>
          <a:xfrm>
            <a:off x="3359098" y="520367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70FFFF3-076A-5985-841E-AE721B422F63}"/>
              </a:ext>
            </a:extLst>
          </p:cNvPr>
          <p:cNvSpPr/>
          <p:nvPr/>
        </p:nvSpPr>
        <p:spPr>
          <a:xfrm rot="5400000">
            <a:off x="3529604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左大括弧 80">
            <a:extLst>
              <a:ext uri="{FF2B5EF4-FFF2-40B4-BE49-F238E27FC236}">
                <a16:creationId xmlns:a16="http://schemas.microsoft.com/office/drawing/2014/main" id="{40E99515-1F8F-FFB8-AE6D-884B97EB1978}"/>
              </a:ext>
            </a:extLst>
          </p:cNvPr>
          <p:cNvSpPr/>
          <p:nvPr/>
        </p:nvSpPr>
        <p:spPr>
          <a:xfrm rot="5400000">
            <a:off x="3131212" y="3312441"/>
            <a:ext cx="349780" cy="2615974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58FCCCC-5D87-114A-8C30-3F5AFAF000D2}"/>
                  </a:ext>
                </a:extLst>
              </p:cNvPr>
              <p:cNvSpPr txBox="1"/>
              <p:nvPr/>
            </p:nvSpPr>
            <p:spPr>
              <a:xfrm>
                <a:off x="3114576" y="4007014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58FCCCC-5D87-114A-8C30-3F5AFAF00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576" y="4007014"/>
                <a:ext cx="4871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左大括弧 82">
            <a:extLst>
              <a:ext uri="{FF2B5EF4-FFF2-40B4-BE49-F238E27FC236}">
                <a16:creationId xmlns:a16="http://schemas.microsoft.com/office/drawing/2014/main" id="{4ACA0599-E91E-D3A4-6AA2-D0E1901AD8E6}"/>
              </a:ext>
            </a:extLst>
          </p:cNvPr>
          <p:cNvSpPr/>
          <p:nvPr/>
        </p:nvSpPr>
        <p:spPr>
          <a:xfrm rot="10800000">
            <a:off x="4774654" y="4990732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D39FEC4-03DB-D93F-1EBD-E9CC9BB69689}"/>
                  </a:ext>
                </a:extLst>
              </p:cNvPr>
              <p:cNvSpPr txBox="1"/>
              <p:nvPr/>
            </p:nvSpPr>
            <p:spPr>
              <a:xfrm>
                <a:off x="4963638" y="5229220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4D39FEC4-03DB-D93F-1EBD-E9CC9BB69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38" y="5229220"/>
                <a:ext cx="451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EA2E30B-4BBC-18C3-D929-14036E7419A6}"/>
                  </a:ext>
                </a:extLst>
              </p:cNvPr>
              <p:cNvSpPr txBox="1"/>
              <p:nvPr/>
            </p:nvSpPr>
            <p:spPr>
              <a:xfrm>
                <a:off x="3441106" y="4007014"/>
                <a:ext cx="881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5EA2E30B-4BBC-18C3-D929-14036E741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106" y="4007014"/>
                <a:ext cx="881844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文字方塊 95">
            <a:extLst>
              <a:ext uri="{FF2B5EF4-FFF2-40B4-BE49-F238E27FC236}">
                <a16:creationId xmlns:a16="http://schemas.microsoft.com/office/drawing/2014/main" id="{BEB16296-68E3-168F-1EA8-A1F15FBC87BD}"/>
              </a:ext>
            </a:extLst>
          </p:cNvPr>
          <p:cNvSpPr txBox="1"/>
          <p:nvPr/>
        </p:nvSpPr>
        <p:spPr>
          <a:xfrm>
            <a:off x="1943154" y="4974276"/>
            <a:ext cx="341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1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2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16</a:t>
            </a:r>
            <a:endParaRPr lang="zh-TW" altLang="en-US" sz="1200" b="1" dirty="0">
              <a:solidFill>
                <a:srgbClr val="00B050"/>
              </a:solidFill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5492ED8D-EC87-0063-89F7-8DA562363E68}"/>
              </a:ext>
            </a:extLst>
          </p:cNvPr>
          <p:cNvSpPr txBox="1"/>
          <p:nvPr/>
        </p:nvSpPr>
        <p:spPr>
          <a:xfrm>
            <a:off x="2449415" y="4974276"/>
            <a:ext cx="341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9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10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24</a:t>
            </a:r>
            <a:endParaRPr lang="zh-TW" altLang="en-US" sz="1200" b="1" dirty="0">
              <a:solidFill>
                <a:srgbClr val="00B050"/>
              </a:solidFill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BB2A4B49-D90A-AE76-6098-6D7263E8F55C}"/>
              </a:ext>
            </a:extLst>
          </p:cNvPr>
          <p:cNvSpPr txBox="1"/>
          <p:nvPr/>
        </p:nvSpPr>
        <p:spPr>
          <a:xfrm>
            <a:off x="2945650" y="4974276"/>
            <a:ext cx="341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17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18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32</a:t>
            </a:r>
            <a:endParaRPr lang="zh-TW" altLang="en-US" sz="1200" b="1" dirty="0">
              <a:solidFill>
                <a:srgbClr val="00B050"/>
              </a:solidFill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4B506575-22D6-D4F2-06EB-875EC756FFFB}"/>
              </a:ext>
            </a:extLst>
          </p:cNvPr>
          <p:cNvGrpSpPr/>
          <p:nvPr/>
        </p:nvGrpSpPr>
        <p:grpSpPr>
          <a:xfrm>
            <a:off x="5496282" y="3717757"/>
            <a:ext cx="5857518" cy="675782"/>
            <a:chOff x="5496282" y="3801440"/>
            <a:chExt cx="5857518" cy="675782"/>
          </a:xfrm>
        </p:grpSpPr>
        <p:cxnSp>
          <p:nvCxnSpPr>
            <p:cNvPr id="143" name="直線單箭頭接點 142">
              <a:extLst>
                <a:ext uri="{FF2B5EF4-FFF2-40B4-BE49-F238E27FC236}">
                  <a16:creationId xmlns:a16="http://schemas.microsoft.com/office/drawing/2014/main" id="{6737096E-2289-331B-1995-B0A1860A8307}"/>
                </a:ext>
              </a:extLst>
            </p:cNvPr>
            <p:cNvCxnSpPr>
              <a:stCxn id="140" idx="3"/>
              <a:endCxn id="141" idx="1"/>
            </p:cNvCxnSpPr>
            <p:nvPr/>
          </p:nvCxnSpPr>
          <p:spPr>
            <a:xfrm>
              <a:off x="6720335" y="4284013"/>
              <a:ext cx="34206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CD4761CA-F019-9AE3-6874-24E30CEA47AA}"/>
                </a:ext>
              </a:extLst>
            </p:cNvPr>
            <p:cNvSpPr txBox="1"/>
            <p:nvPr/>
          </p:nvSpPr>
          <p:spPr>
            <a:xfrm>
              <a:off x="6755617" y="3954133"/>
              <a:ext cx="3299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1"/>
                  </a:solidFill>
                </a:rPr>
                <a:t>Input Layer + LLM + Output Layer</a:t>
              </a:r>
              <a:endParaRPr lang="zh-TW" altLang="en-US" dirty="0">
                <a:solidFill>
                  <a:schemeClr val="accent1"/>
                </a:solidFill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8C691C43-51A9-7F02-F009-6D1ADF2C15F5}"/>
                </a:ext>
              </a:extLst>
            </p:cNvPr>
            <p:cNvGrpSpPr/>
            <p:nvPr/>
          </p:nvGrpSpPr>
          <p:grpSpPr>
            <a:xfrm>
              <a:off x="5496282" y="3801440"/>
              <a:ext cx="1224053" cy="675782"/>
              <a:chOff x="5496282" y="3801440"/>
              <a:chExt cx="1224053" cy="675782"/>
            </a:xfrm>
          </p:grpSpPr>
          <p:sp>
            <p:nvSpPr>
              <p:cNvPr id="146" name="橢圓 145">
                <a:extLst>
                  <a:ext uri="{FF2B5EF4-FFF2-40B4-BE49-F238E27FC236}">
                    <a16:creationId xmlns:a16="http://schemas.microsoft.com/office/drawing/2014/main" id="{D42E45C2-8E20-36A0-FFA7-939179AA4C7F}"/>
                  </a:ext>
                </a:extLst>
              </p:cNvPr>
              <p:cNvSpPr/>
              <p:nvPr/>
            </p:nvSpPr>
            <p:spPr>
              <a:xfrm>
                <a:off x="5630225" y="4107890"/>
                <a:ext cx="383874" cy="36933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0" name="文字方塊 139">
                <a:extLst>
                  <a:ext uri="{FF2B5EF4-FFF2-40B4-BE49-F238E27FC236}">
                    <a16:creationId xmlns:a16="http://schemas.microsoft.com/office/drawing/2014/main" id="{AB2134CB-9DCD-9595-A1B4-FC8F74987322}"/>
                  </a:ext>
                </a:extLst>
              </p:cNvPr>
              <p:cNvSpPr txBox="1"/>
              <p:nvPr/>
            </p:nvSpPr>
            <p:spPr>
              <a:xfrm>
                <a:off x="5496282" y="4099347"/>
                <a:ext cx="1224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(</a:t>
                </a:r>
                <a:r>
                  <a:rPr lang="en-US" altLang="zh-TW" dirty="0" err="1"/>
                  <a:t>BxC</a:t>
                </a:r>
                <a:r>
                  <a:rPr lang="en-US" altLang="zh-TW" dirty="0"/>
                  <a:t>, </a:t>
                </a:r>
                <a:r>
                  <a:rPr lang="en-US" altLang="zh-TW" dirty="0" err="1"/>
                  <a:t>T</a:t>
                </a:r>
                <a:r>
                  <a:rPr lang="en-US" altLang="zh-TW" baseline="-25000" dirty="0" err="1"/>
                  <a:t>p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, P)</a:t>
                </a:r>
                <a:endParaRPr lang="zh-TW" altLang="en-US" dirty="0"/>
              </a:p>
            </p:txBody>
          </p:sp>
          <p:sp>
            <p:nvSpPr>
              <p:cNvPr id="147" name="文字方塊 146">
                <a:extLst>
                  <a:ext uri="{FF2B5EF4-FFF2-40B4-BE49-F238E27FC236}">
                    <a16:creationId xmlns:a16="http://schemas.microsoft.com/office/drawing/2014/main" id="{4B43806C-A51F-4C56-A3E4-016D81DDD095}"/>
                  </a:ext>
                </a:extLst>
              </p:cNvPr>
              <p:cNvSpPr txBox="1"/>
              <p:nvPr/>
            </p:nvSpPr>
            <p:spPr>
              <a:xfrm>
                <a:off x="5822480" y="3801440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92D050"/>
                    </a:solidFill>
                  </a:rPr>
                  <a:t>B’</a:t>
                </a:r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8EF6524B-B890-40C1-8FFC-47E920D44025}"/>
                </a:ext>
              </a:extLst>
            </p:cNvPr>
            <p:cNvGrpSpPr/>
            <p:nvPr/>
          </p:nvGrpSpPr>
          <p:grpSpPr>
            <a:xfrm>
              <a:off x="10140967" y="3801440"/>
              <a:ext cx="1212833" cy="675782"/>
              <a:chOff x="10140967" y="3801440"/>
              <a:chExt cx="1212833" cy="675782"/>
            </a:xfrm>
          </p:grpSpPr>
          <p:sp>
            <p:nvSpPr>
              <p:cNvPr id="148" name="橢圓 147">
                <a:extLst>
                  <a:ext uri="{FF2B5EF4-FFF2-40B4-BE49-F238E27FC236}">
                    <a16:creationId xmlns:a16="http://schemas.microsoft.com/office/drawing/2014/main" id="{9559349B-6E10-AD24-C997-D9600CCDA107}"/>
                  </a:ext>
                </a:extLst>
              </p:cNvPr>
              <p:cNvSpPr/>
              <p:nvPr/>
            </p:nvSpPr>
            <p:spPr>
              <a:xfrm>
                <a:off x="10280196" y="4107890"/>
                <a:ext cx="383874" cy="369332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89105F78-AEEF-327F-3A9E-785BD7C1B3E5}"/>
                  </a:ext>
                </a:extLst>
              </p:cNvPr>
              <p:cNvSpPr txBox="1"/>
              <p:nvPr/>
            </p:nvSpPr>
            <p:spPr>
              <a:xfrm>
                <a:off x="10140967" y="4099347"/>
                <a:ext cx="12128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(</a:t>
                </a:r>
                <a:r>
                  <a:rPr lang="en-US" altLang="zh-TW" dirty="0" err="1"/>
                  <a:t>BxC</a:t>
                </a:r>
                <a:r>
                  <a:rPr lang="en-US" altLang="zh-TW" dirty="0"/>
                  <a:t>, </a:t>
                </a:r>
                <a:r>
                  <a:rPr lang="en-US" altLang="zh-TW" dirty="0" err="1"/>
                  <a:t>T</a:t>
                </a:r>
                <a:r>
                  <a:rPr lang="en-US" altLang="zh-TW" baseline="-25000" dirty="0" err="1"/>
                  <a:t>p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, P)</a:t>
                </a:r>
                <a:endParaRPr lang="zh-TW" altLang="en-US" dirty="0"/>
              </a:p>
            </p:txBody>
          </p:sp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89C17999-2B41-6112-3B98-64526AF8634A}"/>
                  </a:ext>
                </a:extLst>
              </p:cNvPr>
              <p:cNvSpPr txBox="1"/>
              <p:nvPr/>
            </p:nvSpPr>
            <p:spPr>
              <a:xfrm>
                <a:off x="10472451" y="3801440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92D050"/>
                    </a:solidFill>
                  </a:rPr>
                  <a:t>B’</a:t>
                </a:r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35CFA0A2-8198-7919-0536-F0D1FF5C0831}"/>
              </a:ext>
            </a:extLst>
          </p:cNvPr>
          <p:cNvSpPr/>
          <p:nvPr/>
        </p:nvSpPr>
        <p:spPr>
          <a:xfrm rot="5400000">
            <a:off x="4015091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463E1E-2258-103A-C585-82F701CEE5EE}"/>
              </a:ext>
            </a:extLst>
          </p:cNvPr>
          <p:cNvSpPr/>
          <p:nvPr/>
        </p:nvSpPr>
        <p:spPr>
          <a:xfrm rot="5400000">
            <a:off x="6665506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ED699B-C76E-5AF4-9498-65D81FE75143}"/>
              </a:ext>
            </a:extLst>
          </p:cNvPr>
          <p:cNvSpPr/>
          <p:nvPr/>
        </p:nvSpPr>
        <p:spPr>
          <a:xfrm rot="5400000">
            <a:off x="7167455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EF2024-9473-BC37-9FDF-A63818852D12}"/>
              </a:ext>
            </a:extLst>
          </p:cNvPr>
          <p:cNvSpPr/>
          <p:nvPr/>
        </p:nvSpPr>
        <p:spPr>
          <a:xfrm rot="5400000">
            <a:off x="7662905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AC0CFBC-F7FA-31F6-F71C-FAB9C6C894F2}"/>
              </a:ext>
            </a:extLst>
          </p:cNvPr>
          <p:cNvSpPr txBox="1"/>
          <p:nvPr/>
        </p:nvSpPr>
        <p:spPr>
          <a:xfrm>
            <a:off x="8378914" y="520367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F9B24D-4675-08AA-3E43-71CDB43D1099}"/>
              </a:ext>
            </a:extLst>
          </p:cNvPr>
          <p:cNvSpPr/>
          <p:nvPr/>
        </p:nvSpPr>
        <p:spPr>
          <a:xfrm rot="5400000">
            <a:off x="8549420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2E037D4-D683-4867-80E2-0574DB79E059}"/>
              </a:ext>
            </a:extLst>
          </p:cNvPr>
          <p:cNvSpPr txBox="1"/>
          <p:nvPr/>
        </p:nvSpPr>
        <p:spPr>
          <a:xfrm>
            <a:off x="6962970" y="4974276"/>
            <a:ext cx="341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9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10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24</a:t>
            </a:r>
            <a:endParaRPr lang="zh-TW" altLang="en-US" sz="1200" b="1" dirty="0">
              <a:solidFill>
                <a:srgbClr val="00B05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5050AF5-49BC-9C1C-C83C-2C3A78F5CA26}"/>
              </a:ext>
            </a:extLst>
          </p:cNvPr>
          <p:cNvSpPr txBox="1"/>
          <p:nvPr/>
        </p:nvSpPr>
        <p:spPr>
          <a:xfrm>
            <a:off x="7469231" y="4974276"/>
            <a:ext cx="3417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17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18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32</a:t>
            </a:r>
            <a:endParaRPr lang="zh-TW" altLang="en-US" sz="1200" b="1" dirty="0">
              <a:solidFill>
                <a:srgbClr val="00B05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53EB090-8DA9-BE1F-0BD5-2F1BC6F9B94B}"/>
              </a:ext>
            </a:extLst>
          </p:cNvPr>
          <p:cNvSpPr txBox="1"/>
          <p:nvPr/>
        </p:nvSpPr>
        <p:spPr>
          <a:xfrm>
            <a:off x="7965467" y="4974276"/>
            <a:ext cx="3417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25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26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.</a:t>
            </a:r>
          </a:p>
          <a:p>
            <a:pPr algn="ctr"/>
            <a:r>
              <a:rPr lang="en-US" altLang="zh-TW" sz="1200" b="1" dirty="0">
                <a:solidFill>
                  <a:srgbClr val="00B050"/>
                </a:solidFill>
              </a:rPr>
              <a:t>40</a:t>
            </a:r>
            <a:endParaRPr lang="zh-TW" altLang="en-US" sz="1200" b="1" dirty="0">
              <a:solidFill>
                <a:srgbClr val="00B05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5396EA-5C1C-43EE-D800-20398A3CA747}"/>
              </a:ext>
            </a:extLst>
          </p:cNvPr>
          <p:cNvSpPr/>
          <p:nvPr/>
        </p:nvSpPr>
        <p:spPr>
          <a:xfrm rot="5400000">
            <a:off x="9034907" y="5343158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EF4E0D-79FD-E98E-7EB5-89DC03AAA06A}"/>
              </a:ext>
            </a:extLst>
          </p:cNvPr>
          <p:cNvSpPr txBox="1"/>
          <p:nvPr/>
        </p:nvSpPr>
        <p:spPr>
          <a:xfrm>
            <a:off x="1943154" y="6000688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0        1       2                     1023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DA03F59-1926-70AA-8999-CC360D07D75E}"/>
              </a:ext>
            </a:extLst>
          </p:cNvPr>
          <p:cNvSpPr txBox="1"/>
          <p:nvPr/>
        </p:nvSpPr>
        <p:spPr>
          <a:xfrm>
            <a:off x="6973193" y="6000688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1        2       3                     1024</a:t>
            </a:r>
          </a:p>
        </p:txBody>
      </p:sp>
    </p:spTree>
    <p:extLst>
      <p:ext uri="{BB962C8B-B14F-4D97-AF65-F5344CB8AC3E}">
        <p14:creationId xmlns:p14="http://schemas.microsoft.com/office/powerpoint/2010/main" val="238085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0727E8-FB59-6400-267C-3F663EDF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 in NLP and CV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CC5E26-9540-7B97-E78B-AED117E6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82C4E0-9013-7DE4-2189-81FE49845ECB}"/>
              </a:ext>
            </a:extLst>
          </p:cNvPr>
          <p:cNvSpPr txBox="1"/>
          <p:nvPr/>
        </p:nvSpPr>
        <p:spPr>
          <a:xfrm>
            <a:off x="1480335" y="1528338"/>
            <a:ext cx="9231329" cy="5762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b="1" dirty="0">
                <a:solidFill>
                  <a:srgbClr val="FF0000"/>
                </a:solidFill>
              </a:rPr>
              <a:t>Universal backbone</a:t>
            </a:r>
            <a:r>
              <a:rPr lang="en-US" altLang="zh-TW" sz="2800" b="1" dirty="0"/>
              <a:t> with </a:t>
            </a:r>
            <a:r>
              <a:rPr lang="en-US" altLang="zh-TW" sz="2800" b="1" i="1" u="sng" dirty="0"/>
              <a:t>task-specific heads</a:t>
            </a:r>
            <a:r>
              <a:rPr lang="en-US" altLang="zh-TW" sz="2800" b="1" dirty="0"/>
              <a:t> for various tasks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894573-428F-6A4D-56AE-19050B829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2" r="18662" b="-2"/>
          <a:stretch/>
        </p:blipFill>
        <p:spPr>
          <a:xfrm>
            <a:off x="603504" y="2953175"/>
            <a:ext cx="3549663" cy="3157838"/>
          </a:xfrm>
          <a:prstGeom prst="rect">
            <a:avLst/>
          </a:prstGeom>
        </p:spPr>
      </p:pic>
      <p:pic>
        <p:nvPicPr>
          <p:cNvPr id="7" name="Picture 2" descr="The Transformer Model - MachineLearningMastery.com">
            <a:extLst>
              <a:ext uri="{FF2B5EF4-FFF2-40B4-BE49-F238E27FC236}">
                <a16:creationId xmlns:a16="http://schemas.microsoft.com/office/drawing/2014/main" id="{5C272F6D-64C9-21C5-9CD8-CD04496DE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9" r="-5" b="14263"/>
          <a:stretch/>
        </p:blipFill>
        <p:spPr bwMode="auto">
          <a:xfrm>
            <a:off x="4280448" y="2941901"/>
            <a:ext cx="3549663" cy="3162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0DC733-3484-FE52-E5E8-2FF345021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0" r="12310" b="-2"/>
          <a:stretch/>
        </p:blipFill>
        <p:spPr>
          <a:xfrm>
            <a:off x="7949294" y="2941901"/>
            <a:ext cx="3549663" cy="316287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279AB9A-A223-D654-8D9A-55320D2AC32D}"/>
              </a:ext>
            </a:extLst>
          </p:cNvPr>
          <p:cNvSpPr txBox="1"/>
          <p:nvPr/>
        </p:nvSpPr>
        <p:spPr>
          <a:xfrm flipH="1">
            <a:off x="1565140" y="2338628"/>
            <a:ext cx="170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LLaMA</a:t>
            </a:r>
            <a:r>
              <a:rPr lang="en-US" sz="3200" dirty="0">
                <a:solidFill>
                  <a:srgbClr val="FF0000"/>
                </a:solidFill>
              </a:rPr>
              <a:t> 2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681A92-1854-9E9F-D3E5-34D9AB0A91B9}"/>
              </a:ext>
            </a:extLst>
          </p:cNvPr>
          <p:cNvSpPr txBox="1"/>
          <p:nvPr/>
        </p:nvSpPr>
        <p:spPr>
          <a:xfrm flipH="1">
            <a:off x="8963470" y="2338628"/>
            <a:ext cx="170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DINOv2</a:t>
            </a:r>
          </a:p>
        </p:txBody>
      </p:sp>
    </p:spTree>
    <p:extLst>
      <p:ext uri="{BB962C8B-B14F-4D97-AF65-F5344CB8AC3E}">
        <p14:creationId xmlns:p14="http://schemas.microsoft.com/office/powerpoint/2010/main" val="3733467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0DAE65B5-4C47-8D8E-E6D2-4D423B377AB6}"/>
              </a:ext>
            </a:extLst>
          </p:cNvPr>
          <p:cNvCxnSpPr>
            <a:cxnSpLocks/>
          </p:cNvCxnSpPr>
          <p:nvPr/>
        </p:nvCxnSpPr>
        <p:spPr>
          <a:xfrm>
            <a:off x="6116836" y="368374"/>
            <a:ext cx="0" cy="6220119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箭號: 向右 88">
            <a:extLst>
              <a:ext uri="{FF2B5EF4-FFF2-40B4-BE49-F238E27FC236}">
                <a16:creationId xmlns:a16="http://schemas.microsoft.com/office/drawing/2014/main" id="{A25A260A-073E-F539-ABF2-8D45715ADD49}"/>
              </a:ext>
            </a:extLst>
          </p:cNvPr>
          <p:cNvSpPr/>
          <p:nvPr/>
        </p:nvSpPr>
        <p:spPr>
          <a:xfrm>
            <a:off x="5349055" y="589697"/>
            <a:ext cx="1589749" cy="316853"/>
          </a:xfrm>
          <a:prstGeom prst="rightArrow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897B7DC-0149-9FE6-60C7-65A5E66C2C29}"/>
              </a:ext>
            </a:extLst>
          </p:cNvPr>
          <p:cNvGrpSpPr/>
          <p:nvPr/>
        </p:nvGrpSpPr>
        <p:grpSpPr>
          <a:xfrm>
            <a:off x="1672850" y="157269"/>
            <a:ext cx="3626341" cy="1141313"/>
            <a:chOff x="881614" y="2144812"/>
            <a:chExt cx="5366063" cy="114131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D54A8B3-63BD-B19E-3B42-7CADAB16B05E}"/>
                </a:ext>
              </a:extLst>
            </p:cNvPr>
            <p:cNvSpPr/>
            <p:nvPr/>
          </p:nvSpPr>
          <p:spPr>
            <a:xfrm>
              <a:off x="962025" y="3048000"/>
              <a:ext cx="5153025" cy="2381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A3C268-3A7A-5161-E8AB-CD7A8F44C724}"/>
                </a:ext>
              </a:extLst>
            </p:cNvPr>
            <p:cNvSpPr/>
            <p:nvPr/>
          </p:nvSpPr>
          <p:spPr>
            <a:xfrm>
              <a:off x="962025" y="2639610"/>
              <a:ext cx="5153025" cy="2381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B536DDE-ACDC-FF51-4D74-C45B7B7E90DE}"/>
                </a:ext>
              </a:extLst>
            </p:cNvPr>
            <p:cNvSpPr/>
            <p:nvPr/>
          </p:nvSpPr>
          <p:spPr>
            <a:xfrm>
              <a:off x="962025" y="2241251"/>
              <a:ext cx="5153025" cy="2381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058FB5B-48C3-5D1D-3AF1-D5EAB912AD10}"/>
                </a:ext>
              </a:extLst>
            </p:cNvPr>
            <p:cNvSpPr/>
            <p:nvPr/>
          </p:nvSpPr>
          <p:spPr>
            <a:xfrm>
              <a:off x="881614" y="2144812"/>
              <a:ext cx="5366063" cy="787252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B3D6902F-6486-F974-A5DC-BAD9C08A7655}"/>
              </a:ext>
            </a:extLst>
          </p:cNvPr>
          <p:cNvGrpSpPr/>
          <p:nvPr/>
        </p:nvGrpSpPr>
        <p:grpSpPr>
          <a:xfrm>
            <a:off x="7142156" y="364465"/>
            <a:ext cx="2662487" cy="793181"/>
            <a:chOff x="1943154" y="4974276"/>
            <a:chExt cx="2662487" cy="95943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46B4480-A886-4541-4E0B-0CE7C3D0B994}"/>
                </a:ext>
              </a:extLst>
            </p:cNvPr>
            <p:cNvSpPr/>
            <p:nvPr/>
          </p:nvSpPr>
          <p:spPr>
            <a:xfrm rot="5400000">
              <a:off x="1645690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3B8FBB7-6872-1A5F-D425-11C54C4B8380}"/>
                </a:ext>
              </a:extLst>
            </p:cNvPr>
            <p:cNvSpPr/>
            <p:nvPr/>
          </p:nvSpPr>
          <p:spPr>
            <a:xfrm rot="5400000">
              <a:off x="2147639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5DEC861A-15F1-FEFE-6A8F-85E64832083B}"/>
                </a:ext>
              </a:extLst>
            </p:cNvPr>
            <p:cNvSpPr/>
            <p:nvPr/>
          </p:nvSpPr>
          <p:spPr>
            <a:xfrm rot="5400000">
              <a:off x="2643089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3E54CCC7-AC9A-A659-9A92-CB9F57CA9AE6}"/>
                </a:ext>
              </a:extLst>
            </p:cNvPr>
            <p:cNvSpPr txBox="1"/>
            <p:nvPr/>
          </p:nvSpPr>
          <p:spPr>
            <a:xfrm>
              <a:off x="3359098" y="5119224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70FFFF3-076A-5985-841E-AE721B422F63}"/>
                </a:ext>
              </a:extLst>
            </p:cNvPr>
            <p:cNvSpPr/>
            <p:nvPr/>
          </p:nvSpPr>
          <p:spPr>
            <a:xfrm rot="5400000">
              <a:off x="3529604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BEB16296-68E3-168F-1EA8-A1F15FBC87BD}"/>
                </a:ext>
              </a:extLst>
            </p:cNvPr>
            <p:cNvSpPr txBox="1"/>
            <p:nvPr/>
          </p:nvSpPr>
          <p:spPr>
            <a:xfrm>
              <a:off x="1943154" y="4974276"/>
              <a:ext cx="3417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1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2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.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16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5492ED8D-EC87-0063-89F7-8DA562363E68}"/>
                </a:ext>
              </a:extLst>
            </p:cNvPr>
            <p:cNvSpPr txBox="1"/>
            <p:nvPr/>
          </p:nvSpPr>
          <p:spPr>
            <a:xfrm>
              <a:off x="2449415" y="4974276"/>
              <a:ext cx="3417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9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10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.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24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BB2A4B49-D90A-AE76-6098-6D7263E8F55C}"/>
                </a:ext>
              </a:extLst>
            </p:cNvPr>
            <p:cNvSpPr txBox="1"/>
            <p:nvPr/>
          </p:nvSpPr>
          <p:spPr>
            <a:xfrm>
              <a:off x="2945650" y="4974276"/>
              <a:ext cx="34176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17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18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.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32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CFA0A2-8198-7919-0536-F0D1FF5C0831}"/>
                </a:ext>
              </a:extLst>
            </p:cNvPr>
            <p:cNvSpPr/>
            <p:nvPr/>
          </p:nvSpPr>
          <p:spPr>
            <a:xfrm rot="5400000">
              <a:off x="4015091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D953D45-9E46-7738-4BA4-4927B593A5C9}"/>
              </a:ext>
            </a:extLst>
          </p:cNvPr>
          <p:cNvSpPr txBox="1"/>
          <p:nvPr/>
        </p:nvSpPr>
        <p:spPr>
          <a:xfrm>
            <a:off x="21463" y="534845"/>
            <a:ext cx="133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(B, T</a:t>
            </a:r>
            <a:r>
              <a:rPr lang="en-US" altLang="zh-TW" sz="2400" baseline="-25000" dirty="0">
                <a:highlight>
                  <a:srgbClr val="FFFF00"/>
                </a:highlight>
              </a:rPr>
              <a:t>in </a:t>
            </a:r>
            <a:r>
              <a:rPr lang="en-US" altLang="zh-TW" sz="2400" dirty="0">
                <a:highlight>
                  <a:srgbClr val="FFFF00"/>
                </a:highlight>
              </a:rPr>
              <a:t>, C)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2E4CEF1-6C67-61CB-B57F-1175B0A2BAC1}"/>
              </a:ext>
            </a:extLst>
          </p:cNvPr>
          <p:cNvSpPr txBox="1"/>
          <p:nvPr/>
        </p:nvSpPr>
        <p:spPr>
          <a:xfrm>
            <a:off x="5018973" y="-13107"/>
            <a:ext cx="339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Patching + Channel-Independence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C62787-BEAD-9736-BD95-78912687EA08}"/>
              </a:ext>
            </a:extLst>
          </p:cNvPr>
          <p:cNvSpPr txBox="1"/>
          <p:nvPr/>
        </p:nvSpPr>
        <p:spPr>
          <a:xfrm>
            <a:off x="10180744" y="537025"/>
            <a:ext cx="172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(B * C, </a:t>
            </a:r>
            <a:r>
              <a:rPr lang="en-US" altLang="zh-TW" sz="2400" dirty="0" err="1">
                <a:highlight>
                  <a:srgbClr val="FFFF00"/>
                </a:highlight>
              </a:rPr>
              <a:t>T</a:t>
            </a:r>
            <a:r>
              <a:rPr lang="en-US" altLang="zh-TW" sz="2400" baseline="-25000" dirty="0" err="1">
                <a:highlight>
                  <a:srgbClr val="FFFF00"/>
                </a:highlight>
              </a:rPr>
              <a:t>p</a:t>
            </a:r>
            <a:r>
              <a:rPr lang="en-US" altLang="zh-TW" sz="2400" baseline="-25000" dirty="0">
                <a:highlight>
                  <a:srgbClr val="FFFF00"/>
                </a:highlight>
              </a:rPr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, P)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AB41755C-13E2-1304-82DE-3971CFF08F74}"/>
              </a:ext>
            </a:extLst>
          </p:cNvPr>
          <p:cNvGrpSpPr/>
          <p:nvPr/>
        </p:nvGrpSpPr>
        <p:grpSpPr>
          <a:xfrm>
            <a:off x="7197117" y="1961623"/>
            <a:ext cx="2607526" cy="788284"/>
            <a:chOff x="1998115" y="4990733"/>
            <a:chExt cx="2607526" cy="942975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46EEA03-CBA3-59F4-AF63-F30802821219}"/>
                </a:ext>
              </a:extLst>
            </p:cNvPr>
            <p:cNvSpPr/>
            <p:nvPr/>
          </p:nvSpPr>
          <p:spPr>
            <a:xfrm rot="5400000">
              <a:off x="1645690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AA026AED-C1D2-95DA-8B01-68303283E9C7}"/>
                </a:ext>
              </a:extLst>
            </p:cNvPr>
            <p:cNvSpPr/>
            <p:nvPr/>
          </p:nvSpPr>
          <p:spPr>
            <a:xfrm rot="5400000">
              <a:off x="2147639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61DBB57C-6536-7EF2-090D-851C000F2702}"/>
                </a:ext>
              </a:extLst>
            </p:cNvPr>
            <p:cNvSpPr/>
            <p:nvPr/>
          </p:nvSpPr>
          <p:spPr>
            <a:xfrm rot="5400000">
              <a:off x="2643089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A4E418FE-8EE4-8A48-48D7-B0435C12626F}"/>
                </a:ext>
              </a:extLst>
            </p:cNvPr>
            <p:cNvSpPr txBox="1"/>
            <p:nvPr/>
          </p:nvSpPr>
          <p:spPr>
            <a:xfrm>
              <a:off x="3359098" y="5067994"/>
              <a:ext cx="397866" cy="3711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C00000"/>
                  </a:solidFill>
                </a:rPr>
                <a:t>…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5CE3057-A714-C3C2-B190-CD01ACD9E920}"/>
                </a:ext>
              </a:extLst>
            </p:cNvPr>
            <p:cNvSpPr/>
            <p:nvPr/>
          </p:nvSpPr>
          <p:spPr>
            <a:xfrm rot="5400000">
              <a:off x="3529604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7D8CBAB-4FB3-1EE9-79A1-AB12B989C73E}"/>
                </a:ext>
              </a:extLst>
            </p:cNvPr>
            <p:cNvSpPr/>
            <p:nvPr/>
          </p:nvSpPr>
          <p:spPr>
            <a:xfrm rot="5400000">
              <a:off x="4015091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CC1B3AD-0577-1D45-DA28-B2DB2D1255C4}"/>
              </a:ext>
            </a:extLst>
          </p:cNvPr>
          <p:cNvSpPr txBox="1"/>
          <p:nvPr/>
        </p:nvSpPr>
        <p:spPr>
          <a:xfrm>
            <a:off x="10169745" y="2122380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(B * C, </a:t>
            </a:r>
            <a:r>
              <a:rPr lang="en-US" altLang="zh-TW" sz="2400" dirty="0" err="1">
                <a:highlight>
                  <a:srgbClr val="FFFF00"/>
                </a:highlight>
              </a:rPr>
              <a:t>T</a:t>
            </a:r>
            <a:r>
              <a:rPr lang="en-US" altLang="zh-TW" sz="2400" baseline="-25000" dirty="0" err="1">
                <a:highlight>
                  <a:srgbClr val="FFFF00"/>
                </a:highlight>
              </a:rPr>
              <a:t>p</a:t>
            </a:r>
            <a:r>
              <a:rPr lang="en-US" altLang="zh-TW" sz="2400" baseline="-25000" dirty="0">
                <a:highlight>
                  <a:srgbClr val="FFFF00"/>
                </a:highlight>
              </a:rPr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, D)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55E30CE-E1D2-D732-2C59-1CF009C5D6BE}"/>
              </a:ext>
            </a:extLst>
          </p:cNvPr>
          <p:cNvGrpSpPr/>
          <p:nvPr/>
        </p:nvGrpSpPr>
        <p:grpSpPr>
          <a:xfrm>
            <a:off x="7197117" y="3661191"/>
            <a:ext cx="2607526" cy="788284"/>
            <a:chOff x="1998115" y="4990733"/>
            <a:chExt cx="2607526" cy="9429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37AB9D-77BC-056B-101C-825352787302}"/>
                </a:ext>
              </a:extLst>
            </p:cNvPr>
            <p:cNvSpPr/>
            <p:nvPr/>
          </p:nvSpPr>
          <p:spPr>
            <a:xfrm rot="5400000">
              <a:off x="1645690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F4D2086-8DB3-9989-C944-F1A1CB9B20E1}"/>
                </a:ext>
              </a:extLst>
            </p:cNvPr>
            <p:cNvSpPr/>
            <p:nvPr/>
          </p:nvSpPr>
          <p:spPr>
            <a:xfrm rot="5400000">
              <a:off x="2147639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D9D63A3-B0A4-1075-FA08-077C46555F2D}"/>
                </a:ext>
              </a:extLst>
            </p:cNvPr>
            <p:cNvSpPr/>
            <p:nvPr/>
          </p:nvSpPr>
          <p:spPr>
            <a:xfrm rot="5400000">
              <a:off x="2643089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D1B0B8D-3E36-3CB0-E8D7-250F8B556A94}"/>
                </a:ext>
              </a:extLst>
            </p:cNvPr>
            <p:cNvSpPr txBox="1"/>
            <p:nvPr/>
          </p:nvSpPr>
          <p:spPr>
            <a:xfrm>
              <a:off x="3359098" y="5067994"/>
              <a:ext cx="397866" cy="3711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C00000"/>
                  </a:solidFill>
                </a:rPr>
                <a:t>…</a:t>
              </a:r>
              <a:endParaRPr lang="zh-TW" alt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EDAF717-CF30-EFEF-BC62-FDEFDF4BBF15}"/>
                </a:ext>
              </a:extLst>
            </p:cNvPr>
            <p:cNvSpPr/>
            <p:nvPr/>
          </p:nvSpPr>
          <p:spPr>
            <a:xfrm rot="5400000">
              <a:off x="3529604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F495968-9641-8EC6-A7F9-DC6E5DAAF6A2}"/>
                </a:ext>
              </a:extLst>
            </p:cNvPr>
            <p:cNvSpPr/>
            <p:nvPr/>
          </p:nvSpPr>
          <p:spPr>
            <a:xfrm rot="5400000">
              <a:off x="4015091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72492E-FB35-5BF7-930F-8DD302AEAD5D}"/>
              </a:ext>
            </a:extLst>
          </p:cNvPr>
          <p:cNvSpPr txBox="1"/>
          <p:nvPr/>
        </p:nvSpPr>
        <p:spPr>
          <a:xfrm>
            <a:off x="10169745" y="3821948"/>
            <a:ext cx="175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(B * C, </a:t>
            </a:r>
            <a:r>
              <a:rPr lang="en-US" altLang="zh-TW" sz="2400" dirty="0" err="1">
                <a:highlight>
                  <a:srgbClr val="FFFF00"/>
                </a:highlight>
              </a:rPr>
              <a:t>T</a:t>
            </a:r>
            <a:r>
              <a:rPr lang="en-US" altLang="zh-TW" sz="2400" baseline="-25000" dirty="0" err="1">
                <a:highlight>
                  <a:srgbClr val="FFFF00"/>
                </a:highlight>
              </a:rPr>
              <a:t>p</a:t>
            </a:r>
            <a:r>
              <a:rPr lang="en-US" altLang="zh-TW" sz="2400" baseline="-25000" dirty="0">
                <a:highlight>
                  <a:srgbClr val="FFFF00"/>
                </a:highlight>
              </a:rPr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, D)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3B919EC-8B9B-CCBC-AA34-D0D9F073236F}"/>
              </a:ext>
            </a:extLst>
          </p:cNvPr>
          <p:cNvGrpSpPr/>
          <p:nvPr/>
        </p:nvGrpSpPr>
        <p:grpSpPr>
          <a:xfrm>
            <a:off x="2134266" y="5598595"/>
            <a:ext cx="3154640" cy="1141313"/>
            <a:chOff x="881614" y="2144812"/>
            <a:chExt cx="5366063" cy="114131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A287266-664F-73FA-65C3-0A87D3DFCF56}"/>
                </a:ext>
              </a:extLst>
            </p:cNvPr>
            <p:cNvSpPr/>
            <p:nvPr/>
          </p:nvSpPr>
          <p:spPr>
            <a:xfrm>
              <a:off x="962025" y="3048000"/>
              <a:ext cx="5153025" cy="2381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C6D6FEC-152D-FB8A-1866-90F793DF2DD8}"/>
                </a:ext>
              </a:extLst>
            </p:cNvPr>
            <p:cNvSpPr/>
            <p:nvPr/>
          </p:nvSpPr>
          <p:spPr>
            <a:xfrm>
              <a:off x="962025" y="2639610"/>
              <a:ext cx="5153025" cy="2381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D973FEE-6BC9-DD0B-292C-2E4C7834D32C}"/>
                </a:ext>
              </a:extLst>
            </p:cNvPr>
            <p:cNvSpPr/>
            <p:nvPr/>
          </p:nvSpPr>
          <p:spPr>
            <a:xfrm>
              <a:off x="962025" y="2241251"/>
              <a:ext cx="5153025" cy="23812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B5C0610-82E2-0F20-8504-A65737F44EAC}"/>
                </a:ext>
              </a:extLst>
            </p:cNvPr>
            <p:cNvSpPr/>
            <p:nvPr/>
          </p:nvSpPr>
          <p:spPr>
            <a:xfrm>
              <a:off x="881614" y="2144812"/>
              <a:ext cx="5366063" cy="787252"/>
            </a:xfrm>
            <a:prstGeom prst="rect">
              <a:avLst/>
            </a:prstGeom>
            <a:solidFill>
              <a:srgbClr val="FFFF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FDBC748-DD0F-7AE9-6C61-74D339CD10BC}"/>
              </a:ext>
            </a:extLst>
          </p:cNvPr>
          <p:cNvSpPr txBox="1"/>
          <p:nvPr/>
        </p:nvSpPr>
        <p:spPr>
          <a:xfrm>
            <a:off x="626398" y="5962855"/>
            <a:ext cx="1443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(B, T</a:t>
            </a:r>
            <a:r>
              <a:rPr lang="en-US" altLang="zh-TW" sz="2400" baseline="-25000" dirty="0">
                <a:highlight>
                  <a:srgbClr val="FFFF00"/>
                </a:highlight>
              </a:rPr>
              <a:t>out </a:t>
            </a:r>
            <a:r>
              <a:rPr lang="en-US" altLang="zh-TW" sz="2400" dirty="0">
                <a:highlight>
                  <a:srgbClr val="FFFF00"/>
                </a:highlight>
              </a:rPr>
              <a:t>, C)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CB48DE0D-DAED-1207-83DB-FAC14D493E3B}"/>
              </a:ext>
            </a:extLst>
          </p:cNvPr>
          <p:cNvGrpSpPr/>
          <p:nvPr/>
        </p:nvGrpSpPr>
        <p:grpSpPr>
          <a:xfrm>
            <a:off x="7142156" y="5795311"/>
            <a:ext cx="2662487" cy="830997"/>
            <a:chOff x="1943154" y="4974276"/>
            <a:chExt cx="2662487" cy="100517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5681AC3-CC2C-FA3A-F96C-D4675884AB8F}"/>
                </a:ext>
              </a:extLst>
            </p:cNvPr>
            <p:cNvSpPr/>
            <p:nvPr/>
          </p:nvSpPr>
          <p:spPr>
            <a:xfrm rot="5400000">
              <a:off x="1645690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BD42BFB-D97A-CE10-BC12-DE9766879A3F}"/>
                </a:ext>
              </a:extLst>
            </p:cNvPr>
            <p:cNvSpPr/>
            <p:nvPr/>
          </p:nvSpPr>
          <p:spPr>
            <a:xfrm rot="5400000">
              <a:off x="2147639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6A4874D-EA22-A64E-F739-A7E7FB354F38}"/>
                </a:ext>
              </a:extLst>
            </p:cNvPr>
            <p:cNvSpPr/>
            <p:nvPr/>
          </p:nvSpPr>
          <p:spPr>
            <a:xfrm rot="5400000">
              <a:off x="2643089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E7D12A6-1CEE-C99C-C2CC-EFB026A64032}"/>
                </a:ext>
              </a:extLst>
            </p:cNvPr>
            <p:cNvSpPr txBox="1"/>
            <p:nvPr/>
          </p:nvSpPr>
          <p:spPr>
            <a:xfrm>
              <a:off x="3359098" y="5119224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…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D4EA229-56C9-AA12-B179-F8A5D4A200A7}"/>
                </a:ext>
              </a:extLst>
            </p:cNvPr>
            <p:cNvSpPr/>
            <p:nvPr/>
          </p:nvSpPr>
          <p:spPr>
            <a:xfrm rot="5400000">
              <a:off x="3529604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4723B02-AF8E-B92C-739A-2DC4995B4F4C}"/>
                </a:ext>
              </a:extLst>
            </p:cNvPr>
            <p:cNvSpPr txBox="1"/>
            <p:nvPr/>
          </p:nvSpPr>
          <p:spPr>
            <a:xfrm>
              <a:off x="1943154" y="4974276"/>
              <a:ext cx="341760" cy="1005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9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10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.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24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6259C66-1DA5-D00C-A023-89199A20F82C}"/>
                </a:ext>
              </a:extLst>
            </p:cNvPr>
            <p:cNvSpPr txBox="1"/>
            <p:nvPr/>
          </p:nvSpPr>
          <p:spPr>
            <a:xfrm>
              <a:off x="2449415" y="4974276"/>
              <a:ext cx="341760" cy="1005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17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18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.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32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C95CF369-C1FE-3E24-E88F-4C362A53A747}"/>
                </a:ext>
              </a:extLst>
            </p:cNvPr>
            <p:cNvSpPr txBox="1"/>
            <p:nvPr/>
          </p:nvSpPr>
          <p:spPr>
            <a:xfrm>
              <a:off x="2945650" y="4974276"/>
              <a:ext cx="341760" cy="1005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25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26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.</a:t>
              </a:r>
            </a:p>
            <a:p>
              <a:pPr algn="ctr"/>
              <a:r>
                <a:rPr lang="en-US" altLang="zh-TW" sz="1200" b="1" dirty="0">
                  <a:solidFill>
                    <a:srgbClr val="00B050"/>
                  </a:solidFill>
                </a:rPr>
                <a:t>40</a:t>
              </a:r>
              <a:endParaRPr lang="zh-TW" altLang="en-US" sz="1200" b="1" dirty="0">
                <a:solidFill>
                  <a:srgbClr val="00B050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E5E5D81-1239-9CD8-3AE1-FC63EF62EE21}"/>
                </a:ext>
              </a:extLst>
            </p:cNvPr>
            <p:cNvSpPr/>
            <p:nvPr/>
          </p:nvSpPr>
          <p:spPr>
            <a:xfrm rot="5400000">
              <a:off x="4015091" y="5343158"/>
              <a:ext cx="942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1B33264-A733-2B89-C3F6-8F600A7DF1C4}"/>
              </a:ext>
            </a:extLst>
          </p:cNvPr>
          <p:cNvSpPr txBox="1"/>
          <p:nvPr/>
        </p:nvSpPr>
        <p:spPr>
          <a:xfrm>
            <a:off x="10180744" y="5967870"/>
            <a:ext cx="1727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(B * C, </a:t>
            </a:r>
            <a:r>
              <a:rPr lang="en-US" altLang="zh-TW" sz="2400" dirty="0" err="1">
                <a:highlight>
                  <a:srgbClr val="FFFF00"/>
                </a:highlight>
              </a:rPr>
              <a:t>T</a:t>
            </a:r>
            <a:r>
              <a:rPr lang="en-US" altLang="zh-TW" sz="2400" baseline="-25000" dirty="0" err="1">
                <a:highlight>
                  <a:srgbClr val="FFFF00"/>
                </a:highlight>
              </a:rPr>
              <a:t>p</a:t>
            </a:r>
            <a:r>
              <a:rPr lang="en-US" altLang="zh-TW" sz="2400" baseline="-25000" dirty="0">
                <a:highlight>
                  <a:srgbClr val="FFFF00"/>
                </a:highlight>
              </a:rPr>
              <a:t> </a:t>
            </a:r>
            <a:r>
              <a:rPr lang="en-US" altLang="zh-TW" sz="2400" dirty="0">
                <a:highlight>
                  <a:srgbClr val="FFFF00"/>
                </a:highlight>
              </a:rPr>
              <a:t>, P)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C69DF15-BDE4-95DE-C03F-0EFD6CE3546C}"/>
              </a:ext>
            </a:extLst>
          </p:cNvPr>
          <p:cNvSpPr/>
          <p:nvPr/>
        </p:nvSpPr>
        <p:spPr>
          <a:xfrm rot="5400000">
            <a:off x="8414006" y="3049105"/>
            <a:ext cx="461665" cy="316853"/>
          </a:xfrm>
          <a:prstGeom prst="rightArrow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722ED2-8EF8-D1DB-D288-20DF24F5B585}"/>
              </a:ext>
            </a:extLst>
          </p:cNvPr>
          <p:cNvSpPr txBox="1"/>
          <p:nvPr/>
        </p:nvSpPr>
        <p:spPr>
          <a:xfrm>
            <a:off x="8803265" y="299170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LLM + PEFT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89752018-3B8F-3F15-BB68-32F68516CC9A}"/>
              </a:ext>
            </a:extLst>
          </p:cNvPr>
          <p:cNvSpPr/>
          <p:nvPr/>
        </p:nvSpPr>
        <p:spPr>
          <a:xfrm rot="5400000">
            <a:off x="8414006" y="1435809"/>
            <a:ext cx="461665" cy="316853"/>
          </a:xfrm>
          <a:prstGeom prst="rightArrow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DECE62-D679-F18D-8B7C-FFC0D5B4EE76}"/>
              </a:ext>
            </a:extLst>
          </p:cNvPr>
          <p:cNvSpPr txBox="1"/>
          <p:nvPr/>
        </p:nvSpPr>
        <p:spPr>
          <a:xfrm>
            <a:off x="8803265" y="137841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Input Layer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2B11AAD-ACE2-1CBD-F5D9-A40AE3685A6F}"/>
              </a:ext>
            </a:extLst>
          </p:cNvPr>
          <p:cNvSpPr/>
          <p:nvPr/>
        </p:nvSpPr>
        <p:spPr>
          <a:xfrm rot="5400000">
            <a:off x="8020118" y="5012165"/>
            <a:ext cx="1249436" cy="316853"/>
          </a:xfrm>
          <a:prstGeom prst="rightArrow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59B5C5-3202-CCBC-0CC6-C51D92F585A2}"/>
              </a:ext>
            </a:extLst>
          </p:cNvPr>
          <p:cNvSpPr txBox="1"/>
          <p:nvPr/>
        </p:nvSpPr>
        <p:spPr>
          <a:xfrm>
            <a:off x="8803265" y="5370768"/>
            <a:ext cx="162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Output Layer</a:t>
            </a:r>
            <a:r>
              <a:rPr lang="en-US" baseline="-25000" dirty="0">
                <a:solidFill>
                  <a:schemeClr val="accent1"/>
                </a:solidFill>
              </a:rPr>
              <a:t>SFT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AED7B83-9030-2B11-5D35-F182FFFE08B9}"/>
              </a:ext>
            </a:extLst>
          </p:cNvPr>
          <p:cNvSpPr txBox="1"/>
          <p:nvPr/>
        </p:nvSpPr>
        <p:spPr>
          <a:xfrm>
            <a:off x="1283688" y="5094773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Output Layer</a:t>
            </a:r>
            <a:r>
              <a:rPr lang="en-US" altLang="zh-TW" baseline="-25000" dirty="0">
                <a:solidFill>
                  <a:schemeClr val="accent2"/>
                </a:solidFill>
              </a:rPr>
              <a:t>DFT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0FFDB5FC-853A-D6DD-759E-9C17CF2BD248}"/>
              </a:ext>
            </a:extLst>
          </p:cNvPr>
          <p:cNvSpPr txBox="1"/>
          <p:nvPr/>
        </p:nvSpPr>
        <p:spPr>
          <a:xfrm>
            <a:off x="210642" y="3869674"/>
            <a:ext cx="2649315" cy="12003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Flatten </a:t>
            </a:r>
            <a:r>
              <a:rPr lang="en-US" altLang="zh-TW" dirty="0">
                <a:highlight>
                  <a:srgbClr val="FFFF00"/>
                </a:highlight>
              </a:rPr>
              <a:t>(B * C, </a:t>
            </a:r>
            <a:r>
              <a:rPr lang="en-US" altLang="zh-TW" dirty="0" err="1">
                <a:highlight>
                  <a:srgbClr val="FFFF00"/>
                </a:highlight>
              </a:rPr>
              <a:t>T</a:t>
            </a:r>
            <a:r>
              <a:rPr lang="en-US" altLang="zh-TW" baseline="-25000" dirty="0" err="1">
                <a:highlight>
                  <a:srgbClr val="FFFF00"/>
                </a:highlight>
              </a:rPr>
              <a:t>p</a:t>
            </a:r>
            <a:r>
              <a:rPr lang="en-US" altLang="zh-TW" baseline="-25000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 * D)</a:t>
            </a:r>
            <a:endParaRPr lang="zh-TW" altLang="en-US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Linear </a:t>
            </a:r>
            <a:r>
              <a:rPr lang="en-US" altLang="zh-TW" dirty="0">
                <a:highlight>
                  <a:srgbClr val="FFFF00"/>
                </a:highlight>
              </a:rPr>
              <a:t>(B * C, T</a:t>
            </a:r>
            <a:r>
              <a:rPr lang="en-US" altLang="zh-TW" baseline="-25000" dirty="0">
                <a:highlight>
                  <a:srgbClr val="FFFF00"/>
                </a:highlight>
              </a:rPr>
              <a:t>out</a:t>
            </a:r>
            <a:r>
              <a:rPr lang="en-US" altLang="zh-TW" dirty="0">
                <a:highlight>
                  <a:srgbClr val="FFFF00"/>
                </a:highlight>
              </a:rPr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Dropout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Rearrange </a:t>
            </a:r>
            <a:r>
              <a:rPr lang="en-US" altLang="zh-TW" dirty="0">
                <a:highlight>
                  <a:srgbClr val="FFFF00"/>
                </a:highlight>
              </a:rPr>
              <a:t>(B, T</a:t>
            </a:r>
            <a:r>
              <a:rPr lang="en-US" altLang="zh-TW" baseline="-25000" dirty="0">
                <a:highlight>
                  <a:srgbClr val="FFFF00"/>
                </a:highlight>
              </a:rPr>
              <a:t>out</a:t>
            </a:r>
            <a:r>
              <a:rPr lang="en-US" altLang="zh-TW" dirty="0">
                <a:highlight>
                  <a:srgbClr val="FFFF00"/>
                </a:highlight>
              </a:rPr>
              <a:t>, C)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C3D5889-7B2B-5232-E68A-DA8EF215E8A9}"/>
              </a:ext>
            </a:extLst>
          </p:cNvPr>
          <p:cNvSpPr txBox="1"/>
          <p:nvPr/>
        </p:nvSpPr>
        <p:spPr>
          <a:xfrm>
            <a:off x="8888766" y="4652054"/>
            <a:ext cx="2440796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Linear </a:t>
            </a:r>
            <a:r>
              <a:rPr lang="en-US" altLang="zh-TW" dirty="0">
                <a:highlight>
                  <a:srgbClr val="FFFF00"/>
                </a:highlight>
              </a:rPr>
              <a:t>(B * C, </a:t>
            </a:r>
            <a:r>
              <a:rPr lang="en-US" altLang="zh-TW" dirty="0" err="1">
                <a:highlight>
                  <a:srgbClr val="FFFF00"/>
                </a:highlight>
              </a:rPr>
              <a:t>T</a:t>
            </a:r>
            <a:r>
              <a:rPr lang="en-US" altLang="zh-TW" baseline="-25000" dirty="0" err="1">
                <a:highlight>
                  <a:srgbClr val="FFFF00"/>
                </a:highlight>
              </a:rPr>
              <a:t>p</a:t>
            </a:r>
            <a:r>
              <a:rPr lang="en-US" altLang="zh-TW" baseline="-25000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, P)</a:t>
            </a:r>
            <a:endParaRPr lang="zh-TW" altLang="en-US" dirty="0">
              <a:highlight>
                <a:srgbClr val="FFFF00"/>
              </a:highlight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Dropout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1D460EEB-A29D-9B44-E1C5-8222BDC2EC8B}"/>
              </a:ext>
            </a:extLst>
          </p:cNvPr>
          <p:cNvSpPr/>
          <p:nvPr/>
        </p:nvSpPr>
        <p:spPr>
          <a:xfrm>
            <a:off x="4799796" y="2887336"/>
            <a:ext cx="1051560" cy="63108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RevIN</a:t>
            </a:r>
            <a:r>
              <a:rPr lang="en-US" baseline="-25000" dirty="0" err="1"/>
              <a:t>DFT</a:t>
            </a:r>
            <a:endParaRPr lang="en-US" baseline="-25000" dirty="0"/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8E4AE6AD-06B6-81FB-6693-1DC996E60F42}"/>
              </a:ext>
            </a:extLst>
          </p:cNvPr>
          <p:cNvGrpSpPr/>
          <p:nvPr/>
        </p:nvGrpSpPr>
        <p:grpSpPr>
          <a:xfrm>
            <a:off x="192270" y="1580281"/>
            <a:ext cx="2218350" cy="1523155"/>
            <a:chOff x="192270" y="2203734"/>
            <a:chExt cx="2218350" cy="1523155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A919816E-9BB4-B3FE-5D4C-5D22583EAF8E}"/>
                </a:ext>
              </a:extLst>
            </p:cNvPr>
            <p:cNvGrpSpPr/>
            <p:nvPr/>
          </p:nvGrpSpPr>
          <p:grpSpPr>
            <a:xfrm>
              <a:off x="192270" y="2203734"/>
              <a:ext cx="2218350" cy="1523155"/>
              <a:chOff x="7348790" y="372770"/>
              <a:chExt cx="2218350" cy="1523155"/>
            </a:xfrm>
          </p:grpSpPr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7844927F-AF4B-0112-9593-97C5057A2454}"/>
                  </a:ext>
                </a:extLst>
              </p:cNvPr>
              <p:cNvSpPr/>
              <p:nvPr/>
            </p:nvSpPr>
            <p:spPr>
              <a:xfrm>
                <a:off x="7348790" y="372770"/>
                <a:ext cx="2218350" cy="152315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AA07DECC-AF52-F181-743E-D11DE451D2BF}"/>
                  </a:ext>
                </a:extLst>
              </p:cNvPr>
              <p:cNvSpPr/>
              <p:nvPr/>
            </p:nvSpPr>
            <p:spPr>
              <a:xfrm>
                <a:off x="7607675" y="632553"/>
                <a:ext cx="461665" cy="316853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8" name="箭號: 向右 27">
                <a:extLst>
                  <a:ext uri="{FF2B5EF4-FFF2-40B4-BE49-F238E27FC236}">
                    <a16:creationId xmlns:a16="http://schemas.microsoft.com/office/drawing/2014/main" id="{46DD96D2-953B-68EF-1DD8-3786B6144168}"/>
                  </a:ext>
                </a:extLst>
              </p:cNvPr>
              <p:cNvSpPr/>
              <p:nvPr/>
            </p:nvSpPr>
            <p:spPr>
              <a:xfrm>
                <a:off x="7607675" y="1360276"/>
                <a:ext cx="461665" cy="316853"/>
              </a:xfrm>
              <a:prstGeom prst="rightArrow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FAC100D-B984-53BD-FDD8-6A9956BFF814}"/>
                  </a:ext>
                </a:extLst>
              </p:cNvPr>
              <p:cNvSpPr txBox="1"/>
              <p:nvPr/>
            </p:nvSpPr>
            <p:spPr>
              <a:xfrm>
                <a:off x="8127387" y="464818"/>
                <a:ext cx="12688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Supervised 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Finetuning</a:t>
                </a: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0E83A496-524B-8642-9AF3-9DE5A10B9410}"/>
                  </a:ext>
                </a:extLst>
              </p:cNvPr>
              <p:cNvSpPr txBox="1"/>
              <p:nvPr/>
            </p:nvSpPr>
            <p:spPr>
              <a:xfrm>
                <a:off x="8127387" y="1195536"/>
                <a:ext cx="14397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Downstream</a:t>
                </a:r>
              </a:p>
              <a:p>
                <a:r>
                  <a:rPr lang="en-US" dirty="0">
                    <a:solidFill>
                      <a:schemeClr val="accent2"/>
                    </a:solidFill>
                  </a:rPr>
                  <a:t>Finetuning</a:t>
                </a:r>
              </a:p>
            </p:txBody>
          </p:sp>
        </p:grp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A8D7CAE2-90AA-1561-AB70-5AC91FBFC714}"/>
                </a:ext>
              </a:extLst>
            </p:cNvPr>
            <p:cNvSpPr txBox="1"/>
            <p:nvPr/>
          </p:nvSpPr>
          <p:spPr>
            <a:xfrm>
              <a:off x="399735" y="2221152"/>
              <a:ext cx="4010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aseline="-25000" dirty="0">
                  <a:solidFill>
                    <a:schemeClr val="accent1"/>
                  </a:solidFill>
                </a:rPr>
                <a:t>SFT</a:t>
              </a: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2A2EF0B-0696-C1F2-E233-BD547AEA10A3}"/>
                </a:ext>
              </a:extLst>
            </p:cNvPr>
            <p:cNvSpPr txBox="1"/>
            <p:nvPr/>
          </p:nvSpPr>
          <p:spPr>
            <a:xfrm>
              <a:off x="390009" y="2936118"/>
              <a:ext cx="425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aseline="-25000" dirty="0">
                  <a:solidFill>
                    <a:schemeClr val="accent2"/>
                  </a:solidFill>
                </a:rPr>
                <a:t>DFT</a:t>
              </a:r>
              <a:endParaRPr lang="en-US" baseline="-25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8E678D66-5CC4-BDDB-00D1-7C090A165683}"/>
              </a:ext>
            </a:extLst>
          </p:cNvPr>
          <p:cNvSpPr/>
          <p:nvPr/>
        </p:nvSpPr>
        <p:spPr>
          <a:xfrm>
            <a:off x="6346765" y="2887336"/>
            <a:ext cx="1051560" cy="63108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RevIN</a:t>
            </a:r>
            <a:r>
              <a:rPr lang="en-US" baseline="-25000" dirty="0"/>
              <a:t>SFT</a:t>
            </a:r>
          </a:p>
        </p:txBody>
      </p:sp>
      <p:sp>
        <p:nvSpPr>
          <p:cNvPr id="31" name="箭號: 上彎 30">
            <a:extLst>
              <a:ext uri="{FF2B5EF4-FFF2-40B4-BE49-F238E27FC236}">
                <a16:creationId xmlns:a16="http://schemas.microsoft.com/office/drawing/2014/main" id="{DA2EFCE2-7A28-5C55-CC2E-26C53E198E35}"/>
              </a:ext>
            </a:extLst>
          </p:cNvPr>
          <p:cNvSpPr/>
          <p:nvPr/>
        </p:nvSpPr>
        <p:spPr>
          <a:xfrm rot="10800000">
            <a:off x="2906853" y="3971108"/>
            <a:ext cx="4143824" cy="1618963"/>
          </a:xfrm>
          <a:prstGeom prst="bentUpArrow">
            <a:avLst>
              <a:gd name="adj1" fmla="val 9805"/>
              <a:gd name="adj2" fmla="val 9509"/>
              <a:gd name="adj3" fmla="val 8216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接點: 弧形 71">
            <a:extLst>
              <a:ext uri="{FF2B5EF4-FFF2-40B4-BE49-F238E27FC236}">
                <a16:creationId xmlns:a16="http://schemas.microsoft.com/office/drawing/2014/main" id="{F5DC98F2-5987-B343-A3F8-401CA728B32E}"/>
              </a:ext>
            </a:extLst>
          </p:cNvPr>
          <p:cNvCxnSpPr/>
          <p:nvPr/>
        </p:nvCxnSpPr>
        <p:spPr>
          <a:xfrm>
            <a:off x="5262779" y="913355"/>
            <a:ext cx="1932593" cy="5031290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弧形 81">
            <a:extLst>
              <a:ext uri="{FF2B5EF4-FFF2-40B4-BE49-F238E27FC236}">
                <a16:creationId xmlns:a16="http://schemas.microsoft.com/office/drawing/2014/main" id="{EF681600-56E6-0182-CBA3-E2375E98A18F}"/>
              </a:ext>
            </a:extLst>
          </p:cNvPr>
          <p:cNvCxnSpPr>
            <a:cxnSpLocks/>
          </p:cNvCxnSpPr>
          <p:nvPr/>
        </p:nvCxnSpPr>
        <p:spPr>
          <a:xfrm>
            <a:off x="5213605" y="1170710"/>
            <a:ext cx="79343" cy="4812701"/>
          </a:xfrm>
          <a:prstGeom prst="curvedConnector3">
            <a:avLst>
              <a:gd name="adj1" fmla="val 1002764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117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51D629-99DD-168D-E8CC-D5E5820AA23C}"/>
              </a:ext>
            </a:extLst>
          </p:cNvPr>
          <p:cNvSpPr/>
          <p:nvPr/>
        </p:nvSpPr>
        <p:spPr>
          <a:xfrm>
            <a:off x="9343177" y="2879003"/>
            <a:ext cx="2607397" cy="22905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Classification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ADFDC09-2B68-C2AE-560C-578A0C243AC0}"/>
              </a:ext>
            </a:extLst>
          </p:cNvPr>
          <p:cNvSpPr/>
          <p:nvPr/>
        </p:nvSpPr>
        <p:spPr>
          <a:xfrm>
            <a:off x="3796060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8141267E-82B4-DE27-BFF6-13C9D2AA0DB0}"/>
              </a:ext>
            </a:extLst>
          </p:cNvPr>
          <p:cNvSpPr/>
          <p:nvPr/>
        </p:nvSpPr>
        <p:spPr>
          <a:xfrm>
            <a:off x="5945221" y="3825090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80D1A3F-2935-9DC2-C7DF-C67CE9C5F44F}"/>
              </a:ext>
            </a:extLst>
          </p:cNvPr>
          <p:cNvSpPr/>
          <p:nvPr/>
        </p:nvSpPr>
        <p:spPr>
          <a:xfrm>
            <a:off x="8647506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BFB243-6DEB-51D4-4198-0FB21806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LLM for Time-Series – PEFT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7D4A4-DDC7-4562-D5FB-0C17A01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51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BF3ED3-D8D9-BDFD-1EEC-C0E434FB4076}"/>
              </a:ext>
            </a:extLst>
          </p:cNvPr>
          <p:cNvSpPr/>
          <p:nvPr/>
        </p:nvSpPr>
        <p:spPr>
          <a:xfrm>
            <a:off x="249158" y="2553077"/>
            <a:ext cx="3444655" cy="294237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RevIN</a:t>
            </a:r>
            <a:r>
              <a:rPr lang="en-US" altLang="zh-TW" dirty="0"/>
              <a:t> (Reversible Instance Normalization)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Data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Patching + 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rgbClr val="FFFF00"/>
                </a:solidFill>
              </a:rPr>
              <a:t>Channel-Independence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Feed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Embedding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A2F2B55-9F12-F6D7-32C3-8A9E07AAD01D}"/>
              </a:ext>
            </a:extLst>
          </p:cNvPr>
          <p:cNvSpPr/>
          <p:nvPr/>
        </p:nvSpPr>
        <p:spPr>
          <a:xfrm>
            <a:off x="4491733" y="3429000"/>
            <a:ext cx="1287869" cy="11905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tx1"/>
                </a:solidFill>
              </a:rPr>
              <a:t>LLaMA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24CBD3-0CAB-0080-FB52-B3D2264192DB}"/>
              </a:ext>
            </a:extLst>
          </p:cNvPr>
          <p:cNvSpPr/>
          <p:nvPr/>
        </p:nvSpPr>
        <p:spPr>
          <a:xfrm>
            <a:off x="162962" y="2190939"/>
            <a:ext cx="11914361" cy="36123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12F775-EEAD-73C6-B415-B8A9B523BDC4}"/>
              </a:ext>
            </a:extLst>
          </p:cNvPr>
          <p:cNvSpPr/>
          <p:nvPr/>
        </p:nvSpPr>
        <p:spPr>
          <a:xfrm>
            <a:off x="6509192" y="2969538"/>
            <a:ext cx="1972695" cy="2109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Norm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Linear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Adapter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Prefix-tuning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4388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1DB6CEC-95ED-C83A-7D6A-735997CAC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65"/>
          <a:stretch/>
        </p:blipFill>
        <p:spPr>
          <a:xfrm>
            <a:off x="838200" y="1121789"/>
            <a:ext cx="10706796" cy="514486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CEDD2BF-42AB-C5C2-F2AD-38EEA25D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PEFT</a:t>
            </a:r>
            <a:r>
              <a:rPr lang="zh-TW" altLang="en-US" dirty="0"/>
              <a:t> </a:t>
            </a:r>
            <a:r>
              <a:rPr lang="en-US" altLang="zh-TW" dirty="0"/>
              <a:t>Methods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790AC5-966E-1787-5671-3C2CDFD9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DAD6E1-042D-57BF-5A0B-2D16238E2734}"/>
              </a:ext>
            </a:extLst>
          </p:cNvPr>
          <p:cNvSpPr txBox="1"/>
          <p:nvPr/>
        </p:nvSpPr>
        <p:spPr>
          <a:xfrm>
            <a:off x="838200" y="6176963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/>
              <a:t>Lialin</a:t>
            </a:r>
            <a:r>
              <a:rPr lang="en-US" altLang="zh-TW" sz="1600" dirty="0"/>
              <a:t>, Vladislav, Vijeta Deshpande, and Anna </a:t>
            </a:r>
            <a:r>
              <a:rPr lang="en-US" altLang="zh-TW" sz="1600" dirty="0" err="1"/>
              <a:t>Rumshisky</a:t>
            </a:r>
            <a:r>
              <a:rPr lang="en-US" altLang="zh-TW" sz="1600" dirty="0"/>
              <a:t>. "Scaling down to scale up: A guide to parameter-efficient fine-tuning." </a:t>
            </a:r>
            <a:r>
              <a:rPr lang="en-US" altLang="zh-TW" sz="1600" dirty="0" err="1"/>
              <a:t>arXiv</a:t>
            </a:r>
            <a:r>
              <a:rPr lang="en-US" altLang="zh-TW" sz="1600" dirty="0"/>
              <a:t> preprint arXiv:2303.15647 (2023).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781EEE-FCF3-C405-F994-D98F48EED4FC}"/>
              </a:ext>
            </a:extLst>
          </p:cNvPr>
          <p:cNvSpPr txBox="1"/>
          <p:nvPr/>
        </p:nvSpPr>
        <p:spPr>
          <a:xfrm>
            <a:off x="0" y="1720496"/>
            <a:ext cx="358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Augmenting the existing pre-trained model with extra parameters or layers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5D56A0-B02F-4601-2F35-6BB2D241F422}"/>
              </a:ext>
            </a:extLst>
          </p:cNvPr>
          <p:cNvSpPr txBox="1"/>
          <p:nvPr/>
        </p:nvSpPr>
        <p:spPr>
          <a:xfrm>
            <a:off x="9199055" y="1741157"/>
            <a:ext cx="299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Selecting existing parameters or layers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7C875D-84D2-9EFE-14A8-BEF6CEBD99ED}"/>
              </a:ext>
            </a:extLst>
          </p:cNvPr>
          <p:cNvSpPr txBox="1"/>
          <p:nvPr/>
        </p:nvSpPr>
        <p:spPr>
          <a:xfrm>
            <a:off x="8635591" y="4239160"/>
            <a:ext cx="3595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Leveraging low-rank representations to minimize the number of trainable parameters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114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3 PEFT tricks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5906891-D45B-20F4-6242-5D919E17D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FF0000"/>
                </a:solidFill>
              </a:rPr>
              <a:t>Adapter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92D050"/>
                </a:solidFill>
              </a:rPr>
              <a:t>Prefix-tuning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 err="1">
                <a:solidFill>
                  <a:srgbClr val="00B0F0"/>
                </a:solidFill>
              </a:rPr>
              <a:t>LoRA</a:t>
            </a:r>
            <a:endParaRPr lang="zh-TW" altLang="en-US" b="1" i="1" dirty="0">
              <a:solidFill>
                <a:srgbClr val="00B0F0"/>
              </a:solidFill>
            </a:endParaRPr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5E62F388-2F5D-6DB8-7591-B856A34BF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508" y="3844"/>
            <a:ext cx="4720492" cy="6854155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AFF52A4D-AFEB-D740-40C6-FC76CF460292}"/>
              </a:ext>
            </a:extLst>
          </p:cNvPr>
          <p:cNvSpPr/>
          <p:nvPr/>
        </p:nvSpPr>
        <p:spPr>
          <a:xfrm>
            <a:off x="9248774" y="647700"/>
            <a:ext cx="1635125" cy="1206500"/>
          </a:xfrm>
          <a:prstGeom prst="roundRect">
            <a:avLst>
              <a:gd name="adj" fmla="val 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CB47221-4091-5309-69D8-FDBDC2F19457}"/>
              </a:ext>
            </a:extLst>
          </p:cNvPr>
          <p:cNvSpPr/>
          <p:nvPr/>
        </p:nvSpPr>
        <p:spPr>
          <a:xfrm>
            <a:off x="8841579" y="3590925"/>
            <a:ext cx="2221709" cy="542925"/>
          </a:xfrm>
          <a:prstGeom prst="roundRect">
            <a:avLst>
              <a:gd name="adj" fmla="val 6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782B40B-2B79-93AA-F5E0-BE8589C96F08}"/>
              </a:ext>
            </a:extLst>
          </p:cNvPr>
          <p:cNvSpPr/>
          <p:nvPr/>
        </p:nvSpPr>
        <p:spPr>
          <a:xfrm>
            <a:off x="8841579" y="4217191"/>
            <a:ext cx="2469359" cy="747715"/>
          </a:xfrm>
          <a:prstGeom prst="roundRect">
            <a:avLst>
              <a:gd name="adj" fmla="val 6667"/>
            </a:avLst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260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FF0000"/>
                </a:solidFill>
              </a:rPr>
              <a:t>1. Adapter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4A68BD0-E169-84DD-8328-9DA53CDA4804}"/>
              </a:ext>
            </a:extLst>
          </p:cNvPr>
          <p:cNvGrpSpPr/>
          <p:nvPr/>
        </p:nvGrpSpPr>
        <p:grpSpPr>
          <a:xfrm>
            <a:off x="3180307" y="1514955"/>
            <a:ext cx="5795108" cy="5128333"/>
            <a:chOff x="2476871" y="365124"/>
            <a:chExt cx="2787588" cy="2466853"/>
          </a:xfrm>
        </p:grpSpPr>
        <p:pic>
          <p:nvPicPr>
            <p:cNvPr id="3" name="內容版面配置區 3">
              <a:extLst>
                <a:ext uri="{FF2B5EF4-FFF2-40B4-BE49-F238E27FC236}">
                  <a16:creationId xmlns:a16="http://schemas.microsoft.com/office/drawing/2014/main" id="{C6743C1B-7E15-1960-0ED3-DBB1A0BC2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87" t="3976" r="22960" b="60034"/>
            <a:stretch/>
          </p:blipFill>
          <p:spPr>
            <a:xfrm>
              <a:off x="2476871" y="365124"/>
              <a:ext cx="2787588" cy="2466853"/>
            </a:xfrm>
            <a:prstGeom prst="rect">
              <a:avLst/>
            </a:prstGeom>
          </p:spPr>
        </p:pic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C17D60C4-2E78-FBC0-534F-DAF92685673A}"/>
                </a:ext>
              </a:extLst>
            </p:cNvPr>
            <p:cNvSpPr/>
            <p:nvPr/>
          </p:nvSpPr>
          <p:spPr>
            <a:xfrm>
              <a:off x="3400796" y="736477"/>
              <a:ext cx="1635125" cy="1206500"/>
            </a:xfrm>
            <a:prstGeom prst="roundRect">
              <a:avLst>
                <a:gd name="adj" fmla="val 6667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AE8E2C8-1DCC-4186-60E2-64A37CEFB988}"/>
              </a:ext>
            </a:extLst>
          </p:cNvPr>
          <p:cNvCxnSpPr>
            <a:cxnSpLocks/>
          </p:cNvCxnSpPr>
          <p:nvPr/>
        </p:nvCxnSpPr>
        <p:spPr>
          <a:xfrm rot="10800000">
            <a:off x="4312951" y="4181385"/>
            <a:ext cx="2388093" cy="861132"/>
          </a:xfrm>
          <a:prstGeom prst="bentConnector3">
            <a:avLst>
              <a:gd name="adj1" fmla="val 100186"/>
            </a:avLst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3D88553E-5345-F0ED-8725-7C23A2D925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4073" y="2867149"/>
            <a:ext cx="2166153" cy="670435"/>
          </a:xfrm>
          <a:prstGeom prst="bentConnector3">
            <a:avLst>
              <a:gd name="adj1" fmla="val 99180"/>
            </a:avLst>
          </a:prstGeom>
          <a:ln w="76200">
            <a:solidFill>
              <a:schemeClr val="accent4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3D5E1CAD-E084-A540-5496-9AB2F4F74615}"/>
              </a:ext>
            </a:extLst>
          </p:cNvPr>
          <p:cNvCxnSpPr>
            <a:cxnSpLocks/>
          </p:cNvCxnSpPr>
          <p:nvPr/>
        </p:nvCxnSpPr>
        <p:spPr>
          <a:xfrm rot="5400000">
            <a:off x="5936001" y="3685460"/>
            <a:ext cx="2915007" cy="1278384"/>
          </a:xfrm>
          <a:prstGeom prst="bentConnector3">
            <a:avLst>
              <a:gd name="adj1" fmla="val 99642"/>
            </a:avLst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1E2EF60-3AA1-E1A0-F506-594796F5F8DE}"/>
              </a:ext>
            </a:extLst>
          </p:cNvPr>
          <p:cNvCxnSpPr>
            <a:cxnSpLocks/>
          </p:cNvCxnSpPr>
          <p:nvPr/>
        </p:nvCxnSpPr>
        <p:spPr>
          <a:xfrm flipH="1">
            <a:off x="6869720" y="2867148"/>
            <a:ext cx="1162977" cy="0"/>
          </a:xfrm>
          <a:prstGeom prst="straightConnector1">
            <a:avLst/>
          </a:prstGeom>
          <a:ln w="762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0072E4C-3BD7-84CA-2235-BA6E376AACB4}"/>
              </a:ext>
            </a:extLst>
          </p:cNvPr>
          <p:cNvSpPr txBox="1"/>
          <p:nvPr/>
        </p:nvSpPr>
        <p:spPr>
          <a:xfrm>
            <a:off x="8085965" y="4795149"/>
            <a:ext cx="3810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7030A0"/>
                </a:solidFill>
              </a:rPr>
              <a:t>Residual connection for using original input</a:t>
            </a:r>
            <a:endParaRPr lang="zh-TW" altLang="en-US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0C45296-DC22-6097-3545-A790218CB4F1}"/>
                  </a:ext>
                </a:extLst>
              </p:cNvPr>
              <p:cNvSpPr txBox="1"/>
              <p:nvPr/>
            </p:nvSpPr>
            <p:spPr>
              <a:xfrm>
                <a:off x="7804010" y="874389"/>
                <a:ext cx="310270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altLang="zh-TW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  <m:sup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BR" altLang="zh-TW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altLang="zh-TW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32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𝓖</m:t>
                          </m:r>
                        </m:e>
                        <m:sub>
                          <m:r>
                            <a:rPr lang="pt-BR" altLang="zh-TW" sz="32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sSub>
                        <m:sSubPr>
                          <m:ctrlPr>
                            <a:rPr lang="pt-BR" altLang="zh-TW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pt-BR" altLang="zh-TW" sz="32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altLang="zh-TW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TW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pt-BR" altLang="zh-TW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sub>
                      </m:sSub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0C45296-DC22-6097-3545-A790218CB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010" y="874389"/>
                <a:ext cx="310270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群組 46">
            <a:extLst>
              <a:ext uri="{FF2B5EF4-FFF2-40B4-BE49-F238E27FC236}">
                <a16:creationId xmlns:a16="http://schemas.microsoft.com/office/drawing/2014/main" id="{CB8B7593-8E5B-FFFC-7E67-F0201C3BBE94}"/>
              </a:ext>
            </a:extLst>
          </p:cNvPr>
          <p:cNvGrpSpPr/>
          <p:nvPr/>
        </p:nvGrpSpPr>
        <p:grpSpPr>
          <a:xfrm>
            <a:off x="461639" y="4298547"/>
            <a:ext cx="4563122" cy="1931582"/>
            <a:chOff x="0" y="4298547"/>
            <a:chExt cx="4563122" cy="1931582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07E21BD8-7D0F-193B-6BAE-F3E7AC3CBF37}"/>
                </a:ext>
              </a:extLst>
            </p:cNvPr>
            <p:cNvSpPr txBox="1"/>
            <p:nvPr/>
          </p:nvSpPr>
          <p:spPr>
            <a:xfrm>
              <a:off x="58122" y="4298547"/>
              <a:ext cx="3810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accent4">
                      <a:lumMod val="75000"/>
                    </a:schemeClr>
                  </a:solidFill>
                  <a:highlight>
                    <a:srgbClr val="FFFF00"/>
                  </a:highlight>
                </a:rPr>
                <a:t>Gating mechanism</a:t>
              </a:r>
              <a:r>
                <a:rPr lang="en-US" altLang="zh-TW" sz="2400" dirty="0">
                  <a:solidFill>
                    <a:schemeClr val="accent4">
                      <a:lumMod val="75000"/>
                    </a:schemeClr>
                  </a:solidFill>
                </a:rPr>
                <a:t> for not using the </a:t>
              </a:r>
              <a:r>
                <a:rPr lang="en-US" altLang="zh-TW" sz="2400" dirty="0">
                  <a:solidFill>
                    <a:srgbClr val="0070C0"/>
                  </a:solidFill>
                </a:rPr>
                <a:t>bottleneck layer</a:t>
              </a:r>
              <a:endParaRPr lang="zh-TW" altLang="en-US" sz="2400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91F8AFFA-012A-B5C1-41F3-1B4C3C1649F6}"/>
                    </a:ext>
                  </a:extLst>
                </p:cNvPr>
                <p:cNvSpPr txBox="1"/>
                <p:nvPr/>
              </p:nvSpPr>
              <p:spPr>
                <a:xfrm>
                  <a:off x="0" y="5583798"/>
                  <a:ext cx="456312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highlight>
                        <a:srgbClr val="FFFF00"/>
                      </a:highlight>
                    </a:rPr>
                    <a:t>Using the direct input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𝐹𝑁</m:t>
                          </m:r>
                        </m:sub>
                      </m:sSub>
                    </m:oMath>
                  </a14:m>
                  <a:r>
                    <a:rPr lang="en-US" altLang="zh-TW" dirty="0">
                      <a:highlight>
                        <a:srgbClr val="FFFF00"/>
                      </a:highlight>
                    </a:rPr>
                    <a:t> using a feedforward network with sigmoid activation</a:t>
                  </a:r>
                  <a:endParaRPr lang="zh-TW" altLang="en-US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91F8AFFA-012A-B5C1-41F3-1B4C3C164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5583798"/>
                  <a:ext cx="4563122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203" t="-5660" r="-1471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BAA50B74-772C-7300-E05E-9A6E48C18E19}"/>
                </a:ext>
              </a:extLst>
            </p:cNvPr>
            <p:cNvCxnSpPr/>
            <p:nvPr/>
          </p:nvCxnSpPr>
          <p:spPr>
            <a:xfrm>
              <a:off x="1313895" y="4714045"/>
              <a:ext cx="0" cy="869753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8939A28D-CE6A-7140-7429-39509E3F265D}"/>
                  </a:ext>
                </a:extLst>
              </p:cNvPr>
              <p:cNvSpPr txBox="1"/>
              <p:nvPr/>
            </p:nvSpPr>
            <p:spPr>
              <a:xfrm>
                <a:off x="7804010" y="1588869"/>
                <a:ext cx="4468852" cy="574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zh-TW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pt-BR" altLang="zh-TW" sz="32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altLang="zh-TW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𝒖𝒑</m:t>
                          </m:r>
                        </m:sub>
                        <m:sup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TW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𝝓</m:t>
                      </m:r>
                      <m:r>
                        <a:rPr lang="en-US" altLang="zh-TW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𝒅𝒐𝒘𝒏</m:t>
                          </m:r>
                        </m:sub>
                        <m:sup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TW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𝑭𝑵</m:t>
                          </m:r>
                        </m:sub>
                      </m:sSub>
                      <m:r>
                        <a:rPr lang="en-US" altLang="zh-TW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8939A28D-CE6A-7140-7429-39509E3F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010" y="1588869"/>
                <a:ext cx="4468852" cy="574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48">
            <a:extLst>
              <a:ext uri="{FF2B5EF4-FFF2-40B4-BE49-F238E27FC236}">
                <a16:creationId xmlns:a16="http://schemas.microsoft.com/office/drawing/2014/main" id="{21F04ECF-EE0C-A3C5-D0A1-A857E926B40A}"/>
              </a:ext>
            </a:extLst>
          </p:cNvPr>
          <p:cNvSpPr txBox="1"/>
          <p:nvPr/>
        </p:nvSpPr>
        <p:spPr>
          <a:xfrm>
            <a:off x="8975415" y="2246858"/>
            <a:ext cx="219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bottleneck layer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5D93EFD0-CEA1-9745-CCC5-77A5D753FE17}"/>
              </a:ext>
            </a:extLst>
          </p:cNvPr>
          <p:cNvCxnSpPr/>
          <p:nvPr/>
        </p:nvCxnSpPr>
        <p:spPr>
          <a:xfrm>
            <a:off x="8894392" y="2199952"/>
            <a:ext cx="2459408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6AB08565-FB5F-CBA5-F5A0-D422D3EA8509}"/>
              </a:ext>
            </a:extLst>
          </p:cNvPr>
          <p:cNvCxnSpPr>
            <a:cxnSpLocks/>
            <a:stCxn id="48" idx="1"/>
            <a:endCxn id="59" idx="3"/>
          </p:cNvCxnSpPr>
          <p:nvPr/>
        </p:nvCxnSpPr>
        <p:spPr>
          <a:xfrm rot="10800000" flipV="1">
            <a:off x="7288698" y="1876096"/>
            <a:ext cx="515312" cy="13173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AA9D625-4164-C8F9-AB6D-DD023E1E6C9C}"/>
              </a:ext>
            </a:extLst>
          </p:cNvPr>
          <p:cNvSpPr txBox="1"/>
          <p:nvPr/>
        </p:nvSpPr>
        <p:spPr>
          <a:xfrm>
            <a:off x="6945334" y="30087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 </a:t>
            </a:r>
            <a:endParaRPr lang="zh-TW" altLang="en-US" dirty="0"/>
          </a:p>
        </p:txBody>
      </p:sp>
      <p:cxnSp>
        <p:nvCxnSpPr>
          <p:cNvPr id="63" name="接點: 弧形 62">
            <a:extLst>
              <a:ext uri="{FF2B5EF4-FFF2-40B4-BE49-F238E27FC236}">
                <a16:creationId xmlns:a16="http://schemas.microsoft.com/office/drawing/2014/main" id="{743F403C-4449-61EC-D3B7-E6CC02EEE200}"/>
              </a:ext>
            </a:extLst>
          </p:cNvPr>
          <p:cNvCxnSpPr>
            <a:cxnSpLocks/>
            <a:stCxn id="34" idx="1"/>
            <a:endCxn id="64" idx="3"/>
          </p:cNvCxnSpPr>
          <p:nvPr/>
        </p:nvCxnSpPr>
        <p:spPr>
          <a:xfrm rot="10800000" flipV="1">
            <a:off x="6885310" y="1120611"/>
            <a:ext cx="918700" cy="1420248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10ECA100-D001-652E-A515-E5D8033BB4EA}"/>
              </a:ext>
            </a:extLst>
          </p:cNvPr>
          <p:cNvSpPr txBox="1"/>
          <p:nvPr/>
        </p:nvSpPr>
        <p:spPr>
          <a:xfrm>
            <a:off x="6541946" y="2356193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2013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92D050"/>
                </a:solidFill>
              </a:rPr>
              <a:t>2. Prefix-tuning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A5EA4A79-29CD-7E0E-13F6-7FF82215F70D}"/>
              </a:ext>
            </a:extLst>
          </p:cNvPr>
          <p:cNvGrpSpPr/>
          <p:nvPr/>
        </p:nvGrpSpPr>
        <p:grpSpPr>
          <a:xfrm>
            <a:off x="2710776" y="1453184"/>
            <a:ext cx="6770448" cy="5404816"/>
            <a:chOff x="3338003" y="2645546"/>
            <a:chExt cx="3124941" cy="2494625"/>
          </a:xfrm>
        </p:grpSpPr>
        <p:pic>
          <p:nvPicPr>
            <p:cNvPr id="3" name="內容版面配置區 3">
              <a:extLst>
                <a:ext uri="{FF2B5EF4-FFF2-40B4-BE49-F238E27FC236}">
                  <a16:creationId xmlns:a16="http://schemas.microsoft.com/office/drawing/2014/main" id="{B81AF676-FCB7-95D9-6166-1986C8DE8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35" t="39707" r="17566" b="23897"/>
            <a:stretch/>
          </p:blipFill>
          <p:spPr>
            <a:xfrm>
              <a:off x="3338003" y="2645546"/>
              <a:ext cx="3124941" cy="2494625"/>
            </a:xfrm>
            <a:prstGeom prst="rect">
              <a:avLst/>
            </a:prstGeom>
          </p:spPr>
        </p:pic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4DC1BE8D-2E3E-3C11-708A-43EB0D144278}"/>
                </a:ext>
              </a:extLst>
            </p:cNvPr>
            <p:cNvSpPr/>
            <p:nvPr/>
          </p:nvSpPr>
          <p:spPr>
            <a:xfrm>
              <a:off x="3937600" y="3515124"/>
              <a:ext cx="2221709" cy="542925"/>
            </a:xfrm>
            <a:prstGeom prst="roundRect">
              <a:avLst>
                <a:gd name="adj" fmla="val 6667"/>
              </a:avLst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C98AF06-043B-9693-F444-5593E52C1C3C}"/>
                  </a:ext>
                </a:extLst>
              </p:cNvPr>
              <p:cNvSpPr txBox="1"/>
              <p:nvPr/>
            </p:nvSpPr>
            <p:spPr>
              <a:xfrm>
                <a:off x="10725958" y="0"/>
                <a:ext cx="1466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dirty="0" smtClean="0">
                          <a:effectLst/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pl-PL" altLang="zh-TW" sz="3200" b="1" i="1" dirty="0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pl-PL" altLang="zh-TW" sz="3200" b="1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C98AF06-043B-9693-F444-5593E52C1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958" y="0"/>
                <a:ext cx="146604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B5A37543-0199-D0C4-71A4-75D7EB3CCF6A}"/>
              </a:ext>
            </a:extLst>
          </p:cNvPr>
          <p:cNvSpPr/>
          <p:nvPr/>
        </p:nvSpPr>
        <p:spPr>
          <a:xfrm>
            <a:off x="2838272" y="4581619"/>
            <a:ext cx="6642952" cy="18458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2BDECB6-8B7B-27FD-F0BA-05FFEF737FA1}"/>
                  </a:ext>
                </a:extLst>
              </p:cNvPr>
              <p:cNvSpPr txBox="1"/>
              <p:nvPr/>
            </p:nvSpPr>
            <p:spPr>
              <a:xfrm>
                <a:off x="8976893" y="3338989"/>
                <a:ext cx="31110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92D050"/>
                    </a:solidFill>
                  </a:rPr>
                  <a:t>Two prefix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92D05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rgbClr val="92D050"/>
                    </a:solidFill>
                  </a:rPr>
                  <a:t> are prepended 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sz="2400" dirty="0">
                    <a:solidFill>
                      <a:srgbClr val="92D05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>
                    <a:solidFill>
                      <a:srgbClr val="92D050"/>
                    </a:solidFill>
                  </a:rPr>
                  <a:t>.</a:t>
                </a:r>
                <a:endParaRPr lang="zh-TW" alt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2BDECB6-8B7B-27FD-F0BA-05FFEF737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893" y="3338989"/>
                <a:ext cx="3111009" cy="1200329"/>
              </a:xfrm>
              <a:prstGeom prst="rect">
                <a:avLst/>
              </a:prstGeom>
              <a:blipFill>
                <a:blip r:embed="rId4"/>
                <a:stretch>
                  <a:fillRect l="-3137" t="-4061" b="-10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CD3BD92E-FC06-02F3-A32B-DA4B9546BF41}"/>
              </a:ext>
            </a:extLst>
          </p:cNvPr>
          <p:cNvCxnSpPr>
            <a:cxnSpLocks/>
          </p:cNvCxnSpPr>
          <p:nvPr/>
        </p:nvCxnSpPr>
        <p:spPr>
          <a:xfrm rot="10800000">
            <a:off x="2815808" y="4082925"/>
            <a:ext cx="3877829" cy="2442162"/>
          </a:xfrm>
          <a:prstGeom prst="bentConnector3">
            <a:avLst>
              <a:gd name="adj1" fmla="val 99679"/>
            </a:avLst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E9B01A54-4888-0D33-1C6E-8A218C0F25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0295" y="4029656"/>
            <a:ext cx="478252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CB26AA66-B92F-BB3B-B3C8-1A5D8A5BF8A3}"/>
              </a:ext>
            </a:extLst>
          </p:cNvPr>
          <p:cNvGrpSpPr/>
          <p:nvPr/>
        </p:nvGrpSpPr>
        <p:grpSpPr>
          <a:xfrm>
            <a:off x="45975" y="4566758"/>
            <a:ext cx="4563122" cy="1931582"/>
            <a:chOff x="7386221" y="4751308"/>
            <a:chExt cx="4563122" cy="1931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79CD449-D9A0-60F4-53C0-6FD1D50A2F6C}"/>
                    </a:ext>
                  </a:extLst>
                </p:cNvPr>
                <p:cNvSpPr txBox="1"/>
                <p:nvPr/>
              </p:nvSpPr>
              <p:spPr>
                <a:xfrm>
                  <a:off x="7444344" y="4751308"/>
                  <a:ext cx="271171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chemeClr val="accent4">
                          <a:lumMod val="75000"/>
                        </a:schemeClr>
                      </a:solidFill>
                      <a:highlight>
                        <a:srgbClr val="FFFF00"/>
                      </a:highlight>
                    </a:rPr>
                    <a:t>Gating mechanism</a:t>
                  </a:r>
                  <a:r>
                    <a:rPr lang="en-US" altLang="zh-TW" sz="24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for not using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a14:m>
                  <a:r>
                    <a:rPr lang="en-US" altLang="zh-TW" sz="24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a14:m>
                  <a:endParaRPr lang="zh-TW" altLang="en-US" sz="24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D79CD449-D9A0-60F4-53C0-6FD1D50A2F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4344" y="4751308"/>
                  <a:ext cx="2711710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3371" t="-4061" b="-1066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F93D0BAF-B8B0-594B-E4D3-57D58E5BAE21}"/>
                    </a:ext>
                  </a:extLst>
                </p:cNvPr>
                <p:cNvSpPr txBox="1"/>
                <p:nvPr/>
              </p:nvSpPr>
              <p:spPr>
                <a:xfrm>
                  <a:off x="7386221" y="6036559"/>
                  <a:ext cx="456312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highlight>
                        <a:srgbClr val="FFFF00"/>
                      </a:highlight>
                    </a:rPr>
                    <a:t>Using the input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altLang="zh-TW" dirty="0">
                      <a:highlight>
                        <a:srgbClr val="FFFF00"/>
                      </a:highlight>
                    </a:rPr>
                    <a:t> using a feedforward network with sigmoid activation</a:t>
                  </a:r>
                  <a:endParaRPr lang="zh-TW" altLang="en-US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F93D0BAF-B8B0-594B-E4D3-57D58E5BA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221" y="6036559"/>
                  <a:ext cx="4563122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203" t="-5660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F36CDFD2-C971-4D16-1491-BF5255DD5DFA}"/>
                </a:ext>
              </a:extLst>
            </p:cNvPr>
            <p:cNvCxnSpPr/>
            <p:nvPr/>
          </p:nvCxnSpPr>
          <p:spPr>
            <a:xfrm>
              <a:off x="9135123" y="5166806"/>
              <a:ext cx="0" cy="869753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168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92D050"/>
                </a:solidFill>
              </a:rPr>
              <a:t>2. Prefix-tuning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901FB7-D5B9-4FC6-D6F5-5BE0A7856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10" y="1355627"/>
            <a:ext cx="9022180" cy="5431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4045A67-A208-1433-77F1-1F24F4BF9644}"/>
                  </a:ext>
                </a:extLst>
              </p:cNvPr>
              <p:cNvSpPr txBox="1"/>
              <p:nvPr/>
            </p:nvSpPr>
            <p:spPr>
              <a:xfrm>
                <a:off x="10725958" y="0"/>
                <a:ext cx="14660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 dirty="0" smtClean="0">
                          <a:effectLst/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pl-PL" altLang="zh-TW" sz="3200" b="1" i="1" dirty="0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pl-PL" altLang="zh-TW" sz="3200" b="1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200" b="1" i="1" dirty="0" smtClean="0">
                          <a:solidFill>
                            <a:srgbClr val="92D050"/>
                          </a:solidFill>
                          <a:effectLst/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zh-TW" altLang="en-US" sz="3200" b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4045A67-A208-1433-77F1-1F24F4BF9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5958" y="0"/>
                <a:ext cx="146604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568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5B41C-42B6-2F8C-C50B-5C42D627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UniPELT</a:t>
            </a:r>
            <a:r>
              <a:rPr lang="en-US" altLang="zh-TW" dirty="0"/>
              <a:t> – </a:t>
            </a:r>
            <a:r>
              <a:rPr lang="en-US" altLang="zh-TW" b="1" i="1" dirty="0">
                <a:solidFill>
                  <a:srgbClr val="00B0F0"/>
                </a:solidFill>
              </a:rPr>
              <a:t>3. </a:t>
            </a:r>
            <a:r>
              <a:rPr lang="en-US" altLang="zh-TW" b="1" i="1" dirty="0" err="1">
                <a:solidFill>
                  <a:srgbClr val="00B0F0"/>
                </a:solidFill>
              </a:rPr>
              <a:t>LoRA</a:t>
            </a:r>
            <a:endParaRPr lang="zh-TW" altLang="en-US" dirty="0"/>
          </a:p>
        </p:txBody>
      </p:sp>
      <p:pic>
        <p:nvPicPr>
          <p:cNvPr id="12" name="內容版面配置區 3">
            <a:extLst>
              <a:ext uri="{FF2B5EF4-FFF2-40B4-BE49-F238E27FC236}">
                <a16:creationId xmlns:a16="http://schemas.microsoft.com/office/drawing/2014/main" id="{44E6DDDA-C4EC-FD91-C972-3CA4DC387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5" t="39707" r="17566" b="23897"/>
          <a:stretch/>
        </p:blipFill>
        <p:spPr>
          <a:xfrm>
            <a:off x="2710776" y="1453184"/>
            <a:ext cx="6770448" cy="5404816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C61F5B0-E747-F0D1-6E9C-DF723AA484D7}"/>
              </a:ext>
            </a:extLst>
          </p:cNvPr>
          <p:cNvSpPr/>
          <p:nvPr/>
        </p:nvSpPr>
        <p:spPr>
          <a:xfrm>
            <a:off x="3992370" y="4691894"/>
            <a:ext cx="5364694" cy="1611252"/>
          </a:xfrm>
          <a:prstGeom prst="roundRect">
            <a:avLst>
              <a:gd name="adj" fmla="val 6667"/>
            </a:avLst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9EDF15A6-254E-0DC0-C45B-40EF7D323E38}"/>
              </a:ext>
            </a:extLst>
          </p:cNvPr>
          <p:cNvCxnSpPr>
            <a:cxnSpLocks/>
          </p:cNvCxnSpPr>
          <p:nvPr/>
        </p:nvCxnSpPr>
        <p:spPr>
          <a:xfrm rot="10800000">
            <a:off x="2815808" y="5548545"/>
            <a:ext cx="3877830" cy="976543"/>
          </a:xfrm>
          <a:prstGeom prst="bentConnector3">
            <a:avLst>
              <a:gd name="adj1" fmla="val 99679"/>
            </a:avLst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8471891A-4933-9098-F34A-9F7E7ABA84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80295" y="5506083"/>
            <a:ext cx="478252" cy="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7C15B73-A5A5-DD30-B410-E6BFEFD20170}"/>
              </a:ext>
            </a:extLst>
          </p:cNvPr>
          <p:cNvGrpSpPr/>
          <p:nvPr/>
        </p:nvGrpSpPr>
        <p:grpSpPr>
          <a:xfrm>
            <a:off x="45975" y="4566758"/>
            <a:ext cx="4563122" cy="1931582"/>
            <a:chOff x="7386221" y="4751308"/>
            <a:chExt cx="4563122" cy="1931582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CF7AF16-D3A4-A768-F540-CBAB87F3B222}"/>
                </a:ext>
              </a:extLst>
            </p:cNvPr>
            <p:cNvSpPr txBox="1"/>
            <p:nvPr/>
          </p:nvSpPr>
          <p:spPr>
            <a:xfrm>
              <a:off x="7444344" y="4751308"/>
              <a:ext cx="27117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chemeClr val="accent4">
                      <a:lumMod val="75000"/>
                    </a:schemeClr>
                  </a:solidFill>
                  <a:highlight>
                    <a:srgbClr val="FFFF00"/>
                  </a:highlight>
                </a:rPr>
                <a:t>Gating mechanism</a:t>
              </a:r>
              <a:r>
                <a:rPr lang="en-US" altLang="zh-TW" sz="2400" dirty="0">
                  <a:solidFill>
                    <a:schemeClr val="accent4">
                      <a:lumMod val="75000"/>
                    </a:schemeClr>
                  </a:solidFill>
                </a:rPr>
                <a:t> for not using the </a:t>
              </a:r>
              <a:r>
                <a:rPr lang="en-US" altLang="zh-TW" sz="2400" dirty="0">
                  <a:solidFill>
                    <a:srgbClr val="0070C0"/>
                  </a:solidFill>
                </a:rPr>
                <a:t>bottleneck layer</a:t>
              </a:r>
              <a:endParaRPr lang="zh-TW" altLang="en-US" sz="2400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2EFF60F-E64C-D722-49DF-EA9553021D96}"/>
                    </a:ext>
                  </a:extLst>
                </p:cNvPr>
                <p:cNvSpPr txBox="1"/>
                <p:nvPr/>
              </p:nvSpPr>
              <p:spPr>
                <a:xfrm>
                  <a:off x="7386221" y="6036559"/>
                  <a:ext cx="456312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highlight>
                        <a:srgbClr val="FFFF00"/>
                      </a:highlight>
                    </a:rPr>
                    <a:t>Using the input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dirty="0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lang="en-US" altLang="zh-TW" dirty="0">
                      <a:highlight>
                        <a:srgbClr val="FFFF00"/>
                      </a:highlight>
                    </a:rPr>
                    <a:t> using a feedforward network with sigmoid activation</a:t>
                  </a:r>
                  <a:endParaRPr lang="zh-TW" altLang="en-US" dirty="0">
                    <a:highlight>
                      <a:srgbClr val="FFFF00"/>
                    </a:highlight>
                  </a:endParaRPr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82EFF60F-E64C-D722-49DF-EA9553021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6221" y="6036559"/>
                  <a:ext cx="4563122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203" t="-5660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883A5713-C747-A671-2858-59C9D702CF6A}"/>
                </a:ext>
              </a:extLst>
            </p:cNvPr>
            <p:cNvCxnSpPr/>
            <p:nvPr/>
          </p:nvCxnSpPr>
          <p:spPr>
            <a:xfrm>
              <a:off x="9667784" y="5166806"/>
              <a:ext cx="0" cy="869753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E0002EC-EB17-AFEC-0725-5308F4291C87}"/>
                  </a:ext>
                </a:extLst>
              </p:cNvPr>
              <p:cNvSpPr txBox="1"/>
              <p:nvPr/>
            </p:nvSpPr>
            <p:spPr>
              <a:xfrm>
                <a:off x="9701767" y="1141"/>
                <a:ext cx="2490233" cy="622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  <m:r>
                        <a:rPr lang="pl-PL" altLang="zh-TW" sz="3200" b="1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l-PL" altLang="zh-TW" sz="3200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altLang="zh-TW" sz="3200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pl-PL" altLang="zh-TW" sz="3200" b="1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r>
                        <a:rPr lang="pl-PL" altLang="zh-TW" sz="3200" b="1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pl-PL" altLang="zh-TW" sz="3200" b="1" i="1" dirty="0" smtClean="0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zh-TW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E0002EC-EB17-AFEC-0725-5308F4291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767" y="1141"/>
                <a:ext cx="2490233" cy="6220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DFC16FBF-517E-0A78-BAEA-2C319F4F5193}"/>
              </a:ext>
            </a:extLst>
          </p:cNvPr>
          <p:cNvSpPr/>
          <p:nvPr/>
        </p:nvSpPr>
        <p:spPr>
          <a:xfrm>
            <a:off x="2838272" y="3209770"/>
            <a:ext cx="6334307" cy="14066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B5D3D9D-1CF3-935F-7AC9-99CEDBBFE101}"/>
              </a:ext>
            </a:extLst>
          </p:cNvPr>
          <p:cNvGrpSpPr/>
          <p:nvPr/>
        </p:nvGrpSpPr>
        <p:grpSpPr>
          <a:xfrm>
            <a:off x="3019420" y="3498520"/>
            <a:ext cx="5858014" cy="1127648"/>
            <a:chOff x="3019420" y="3516276"/>
            <a:chExt cx="5858014" cy="1127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81F3190C-1D2D-6762-FA5F-921F5A940524}"/>
                    </a:ext>
                  </a:extLst>
                </p:cNvPr>
                <p:cNvSpPr txBox="1"/>
                <p:nvPr/>
              </p:nvSpPr>
              <p:spPr>
                <a:xfrm>
                  <a:off x="3019420" y="3516276"/>
                  <a:ext cx="5858014" cy="6740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2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TW" sz="3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sub>
                              <m:sup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pt-BR" altLang="zh-TW" sz="3200" b="1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3200" b="1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𝓖</m:t>
                                </m:r>
                              </m:e>
                              <m:sub>
                                <m:r>
                                  <a:rPr lang="en-US" altLang="zh-TW" sz="3200" b="1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𝒖𝒑</m:t>
                                </m:r>
                              </m:sub>
                              <m:sup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TW" sz="3200" b="1" i="1" smtClean="0">
                                    <a:latin typeface="Cambria Math" panose="02040503050406030204" pitchFamily="18" charset="0"/>
                                  </a:rPr>
                                  <m:t>𝒅𝒐𝒘𝒏</m:t>
                                </m:r>
                              </m:sub>
                              <m:sup>
                                <m:r>
                                  <a:rPr lang="en-US" altLang="zh-TW" sz="32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TW" sz="32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zh-TW" altLang="en-US" sz="3200" b="1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81F3190C-1D2D-6762-FA5F-921F5A9405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9420" y="3516276"/>
                  <a:ext cx="5858014" cy="6740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A9607DA-0CDE-AF1A-B80F-7419BBA591F1}"/>
                </a:ext>
              </a:extLst>
            </p:cNvPr>
            <p:cNvSpPr txBox="1"/>
            <p:nvPr/>
          </p:nvSpPr>
          <p:spPr>
            <a:xfrm>
              <a:off x="5791334" y="4182259"/>
              <a:ext cx="2197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</a:rPr>
                <a:t>bottleneck layer</a:t>
              </a:r>
              <a:endParaRPr lang="zh-TW" altLang="en-US" sz="2400" dirty="0">
                <a:solidFill>
                  <a:srgbClr val="0070C0"/>
                </a:solidFill>
              </a:endParaRPr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639CF5EE-B432-900F-B558-4540E9280FF9}"/>
                </a:ext>
              </a:extLst>
            </p:cNvPr>
            <p:cNvCxnSpPr>
              <a:cxnSpLocks/>
            </p:cNvCxnSpPr>
            <p:nvPr/>
          </p:nvCxnSpPr>
          <p:spPr>
            <a:xfrm>
              <a:off x="5878986" y="4170865"/>
              <a:ext cx="1968874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251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08E36-DB1E-2A7A-5F8D-910B79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-Adapter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B443A88-5D0B-52A3-FAD6-4957C8762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720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V1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b="1" i="1" dirty="0">
                    <a:solidFill>
                      <a:srgbClr val="FF0000"/>
                    </a:solidFill>
                  </a:rPr>
                  <a:t>Learnable Adaption Prompts</a:t>
                </a:r>
              </a:p>
              <a:p>
                <a:pPr lvl="2"/>
                <a:r>
                  <a:rPr lang="en-US" altLang="zh-TW" dirty="0"/>
                  <a:t>They use real virtual tokens, multiply them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dirty="0"/>
                  <a:t> for the corresponding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pPr lvl="2"/>
                <a:r>
                  <a:rPr lang="en-US" altLang="zh-TW" dirty="0"/>
                  <a:t>Unlike </a:t>
                </a:r>
                <a:r>
                  <a:rPr lang="en-US" altLang="zh-TW" dirty="0" err="1"/>
                  <a:t>UniPELT's</a:t>
                </a:r>
                <a:r>
                  <a:rPr lang="en-US" altLang="zh-TW" dirty="0"/>
                  <a:t> method of stabilizing training with additional MLP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b="1" i="1" dirty="0">
                    <a:solidFill>
                      <a:srgbClr val="92D050"/>
                    </a:solidFill>
                  </a:rPr>
                  <a:t>Zero-</a:t>
                </a:r>
                <a:r>
                  <a:rPr lang="en-US" altLang="zh-TW" b="1" i="1" dirty="0" err="1">
                    <a:solidFill>
                      <a:srgbClr val="92D050"/>
                    </a:solidFill>
                  </a:rPr>
                  <a:t>init</a:t>
                </a:r>
                <a:r>
                  <a:rPr lang="en-US" altLang="zh-TW" b="1" i="1" dirty="0">
                    <a:solidFill>
                      <a:srgbClr val="92D050"/>
                    </a:solidFill>
                  </a:rPr>
                  <a:t> Attention</a:t>
                </a:r>
              </a:p>
              <a:p>
                <a:pPr lvl="2"/>
                <a:r>
                  <a:rPr lang="en-US" altLang="zh-TW" dirty="0"/>
                  <a:t>This mechanism uses learnable, zero-initialized parameters passed through tanh</a:t>
                </a:r>
              </a:p>
              <a:p>
                <a:pPr lvl="2"/>
                <a:r>
                  <a:rPr lang="en-US" altLang="zh-TW" dirty="0"/>
                  <a:t>Unlike </a:t>
                </a:r>
                <a:r>
                  <a:rPr lang="en-US" altLang="zh-TW" dirty="0" err="1"/>
                  <a:t>UniPELT's</a:t>
                </a:r>
                <a:r>
                  <a:rPr lang="en-US" altLang="zh-TW" dirty="0"/>
                  <a:t> neural network gating strategy</a:t>
                </a:r>
              </a:p>
              <a:p>
                <a:r>
                  <a:rPr lang="en-US" altLang="zh-TW" dirty="0"/>
                  <a:t>V2</a:t>
                </a: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altLang="zh-TW" b="1" i="1" dirty="0">
                    <a:solidFill>
                      <a:srgbClr val="00B0F0"/>
                    </a:solidFill>
                  </a:rPr>
                  <a:t>Bias Tuning of Linear Layers</a:t>
                </a:r>
              </a:p>
              <a:p>
                <a:pPr lvl="2"/>
                <a:r>
                  <a:rPr lang="en-US" altLang="zh-TW" dirty="0"/>
                  <a:t>They also unfreeze normalization layers.</a:t>
                </a:r>
                <a:endParaRPr lang="zh-TW" altLang="en-US" b="1" i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B443A88-5D0B-52A3-FAD6-4957C8762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7202" cy="4351338"/>
              </a:xfrm>
              <a:blipFill>
                <a:blip r:embed="rId2"/>
                <a:stretch>
                  <a:fillRect l="-1737" t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AEC3035-BED2-6ACE-821A-2C8C1D24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34" y="0"/>
            <a:ext cx="4775766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AC1E8DC-EF62-99F6-6C52-D443A436EE0F}"/>
              </a:ext>
            </a:extLst>
          </p:cNvPr>
          <p:cNvSpPr txBox="1"/>
          <p:nvPr/>
        </p:nvSpPr>
        <p:spPr>
          <a:xfrm>
            <a:off x="772358" y="41959"/>
            <a:ext cx="613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 the </a:t>
            </a:r>
            <a:r>
              <a:rPr lang="en-US" altLang="zh-TW" dirty="0" err="1">
                <a:solidFill>
                  <a:srgbClr val="FF0000"/>
                </a:solidFill>
              </a:rPr>
              <a:t>LLaMA</a:t>
            </a:r>
            <a:r>
              <a:rPr lang="en-US" altLang="zh-TW" dirty="0">
                <a:solidFill>
                  <a:srgbClr val="FF0000"/>
                </a:solidFill>
              </a:rPr>
              <a:t> model with 7B parameters, the </a:t>
            </a:r>
            <a:r>
              <a:rPr lang="en-US" altLang="zh-TW" dirty="0" err="1">
                <a:solidFill>
                  <a:srgbClr val="FF0000"/>
                </a:solidFill>
              </a:rPr>
              <a:t>LLaMA</a:t>
            </a:r>
            <a:r>
              <a:rPr lang="en-US" altLang="zh-TW" dirty="0">
                <a:solidFill>
                  <a:srgbClr val="FF0000"/>
                </a:solidFill>
              </a:rPr>
              <a:t>-Adapter fine-tunes 1.2M, or approximately 0.017%, of the network.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408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5765B6-9F83-9463-0CFA-598BD055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59</a:t>
            </a:fld>
            <a:endParaRPr 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074B7C1-8FC0-E0CC-FF46-536AE8AE0BC1}"/>
              </a:ext>
            </a:extLst>
          </p:cNvPr>
          <p:cNvGrpSpPr/>
          <p:nvPr/>
        </p:nvGrpSpPr>
        <p:grpSpPr>
          <a:xfrm>
            <a:off x="6977752" y="0"/>
            <a:ext cx="5290448" cy="6858000"/>
            <a:chOff x="5441133" y="0"/>
            <a:chExt cx="5290448" cy="6858000"/>
          </a:xfrm>
        </p:grpSpPr>
        <p:pic>
          <p:nvPicPr>
            <p:cNvPr id="24" name="Picture 2" descr="undefined">
              <a:extLst>
                <a:ext uri="{FF2B5EF4-FFF2-40B4-BE49-F238E27FC236}">
                  <a16:creationId xmlns:a16="http://schemas.microsoft.com/office/drawing/2014/main" id="{56485214-8115-5268-9FE6-167C6FF92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 bwMode="auto">
            <a:xfrm>
              <a:off x="5441133" y="0"/>
              <a:ext cx="369079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24C58375-A816-58C3-E843-EB3E4A97BDE1}"/>
                </a:ext>
              </a:extLst>
            </p:cNvPr>
            <p:cNvSpPr/>
            <p:nvPr/>
          </p:nvSpPr>
          <p:spPr>
            <a:xfrm>
              <a:off x="6354524" y="1176949"/>
              <a:ext cx="2192436" cy="1051346"/>
            </a:xfrm>
            <a:prstGeom prst="roundRect">
              <a:avLst>
                <a:gd name="adj" fmla="val 11604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D0182D8-EC27-4DA1-A4B8-2DF90F1D3A8A}"/>
                </a:ext>
              </a:extLst>
            </p:cNvPr>
            <p:cNvSpPr/>
            <p:nvPr/>
          </p:nvSpPr>
          <p:spPr>
            <a:xfrm>
              <a:off x="7188452" y="5509036"/>
              <a:ext cx="524580" cy="271604"/>
            </a:xfrm>
            <a:prstGeom prst="roundRect">
              <a:avLst>
                <a:gd name="adj" fmla="val 11604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19D1607-AE08-2089-64D0-118E06857DDF}"/>
                </a:ext>
              </a:extLst>
            </p:cNvPr>
            <p:cNvCxnSpPr/>
            <p:nvPr/>
          </p:nvCxnSpPr>
          <p:spPr>
            <a:xfrm>
              <a:off x="7187932" y="1699741"/>
              <a:ext cx="50699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EF1EEB4A-C9C5-7779-BF82-43BCA5A79C49}"/>
                </a:ext>
              </a:extLst>
            </p:cNvPr>
            <p:cNvSpPr txBox="1"/>
            <p:nvPr/>
          </p:nvSpPr>
          <p:spPr>
            <a:xfrm>
              <a:off x="7645162" y="1533181"/>
              <a:ext cx="8149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err="1">
                  <a:solidFill>
                    <a:srgbClr val="C00000"/>
                  </a:solidFill>
                </a:rPr>
                <a:t>SwiGLU</a:t>
              </a:r>
              <a:endParaRPr lang="zh-TW" altLang="en-US" sz="16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F71A8AB6-EB95-D134-E5C4-00D57DD28DE1}"/>
                    </a:ext>
                  </a:extLst>
                </p:cNvPr>
                <p:cNvSpPr txBox="1"/>
                <p:nvPr/>
              </p:nvSpPr>
              <p:spPr>
                <a:xfrm>
                  <a:off x="8959942" y="1483674"/>
                  <a:ext cx="177163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TW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TW" sz="2400" dirty="0">
                    <a:solidFill>
                      <a:srgbClr val="FF0000"/>
                    </a:solidFill>
                  </a:endParaRPr>
                </a:p>
                <a:p>
                  <a:r>
                    <a:rPr lang="en-US" altLang="zh-TW" sz="2400" dirty="0">
                      <a:solidFill>
                        <a:srgbClr val="FF0000"/>
                      </a:solidFill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zh-TW" sz="2400" dirty="0">
                      <a:solidFill>
                        <a:srgbClr val="FF0000"/>
                      </a:solidFill>
                    </a:rPr>
                    <a:t>)</a:t>
                  </a:r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F71A8AB6-EB95-D134-E5C4-00D57DD28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9942" y="1483674"/>
                  <a:ext cx="1771639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5498" r="-4124" b="-153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273C478-3ABD-259B-F29E-4E27555DF7A6}"/>
                    </a:ext>
                  </a:extLst>
                </p:cNvPr>
                <p:cNvSpPr txBox="1"/>
                <p:nvPr/>
              </p:nvSpPr>
              <p:spPr>
                <a:xfrm>
                  <a:off x="8959942" y="5414005"/>
                  <a:ext cx="1638333" cy="4901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TW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273C478-3ABD-259B-F29E-4E27555DF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9942" y="5414005"/>
                  <a:ext cx="1638333" cy="490199"/>
                </a:xfrm>
                <a:prstGeom prst="rect">
                  <a:avLst/>
                </a:prstGeom>
                <a:blipFill>
                  <a:blip r:embed="rId4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2FF1A3BE-F3EA-5A00-39FD-E473F156BAAF}"/>
                </a:ext>
              </a:extLst>
            </p:cNvPr>
            <p:cNvSpPr/>
            <p:nvPr/>
          </p:nvSpPr>
          <p:spPr>
            <a:xfrm>
              <a:off x="7188452" y="3407019"/>
              <a:ext cx="524580" cy="271604"/>
            </a:xfrm>
            <a:prstGeom prst="roundRect">
              <a:avLst>
                <a:gd name="adj" fmla="val 11604"/>
              </a:avLst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CD7C0EE-E976-A7A5-CEE8-DC3FD24EFF54}"/>
                    </a:ext>
                  </a:extLst>
                </p:cNvPr>
                <p:cNvSpPr txBox="1"/>
                <p:nvPr/>
              </p:nvSpPr>
              <p:spPr>
                <a:xfrm>
                  <a:off x="8959942" y="3337795"/>
                  <a:ext cx="6299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TW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文字方塊 41">
                  <a:extLst>
                    <a:ext uri="{FF2B5EF4-FFF2-40B4-BE49-F238E27FC236}">
                      <a16:creationId xmlns:a16="http://schemas.microsoft.com/office/drawing/2014/main" id="{ACD7C0EE-E976-A7A5-CEE8-DC3FD24EFF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9942" y="3337795"/>
                  <a:ext cx="62998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圖片 3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1DFE0238-57AD-F214-64F7-C6BA656391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3" t="77898" r="26636"/>
          <a:stretch/>
        </p:blipFill>
        <p:spPr>
          <a:xfrm>
            <a:off x="1647965" y="1603553"/>
            <a:ext cx="5583380" cy="4157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3FE34B0-249D-F76F-B7CE-28FBB0657AB7}"/>
              </a:ext>
            </a:extLst>
          </p:cNvPr>
          <p:cNvSpPr txBox="1"/>
          <p:nvPr/>
        </p:nvSpPr>
        <p:spPr>
          <a:xfrm>
            <a:off x="10420361" y="41959"/>
            <a:ext cx="1771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All linear layers in </a:t>
            </a:r>
            <a:r>
              <a:rPr lang="en-US" altLang="zh-TW" b="1" dirty="0" err="1">
                <a:solidFill>
                  <a:srgbClr val="FF0000"/>
                </a:solidFill>
              </a:rPr>
              <a:t>LLaMA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983351C-63C1-34D2-3FF0-D96604EB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LLaMA</a:t>
            </a:r>
            <a:r>
              <a:rPr lang="en-US" altLang="zh-TW" dirty="0"/>
              <a:t>-Adapter – </a:t>
            </a:r>
            <a:br>
              <a:rPr lang="en-US" altLang="zh-TW" dirty="0"/>
            </a:br>
            <a:r>
              <a:rPr lang="en-US" altLang="zh-TW" b="1" i="1" dirty="0">
                <a:solidFill>
                  <a:srgbClr val="00B0F0"/>
                </a:solidFill>
              </a:rPr>
              <a:t>3. Bias Tuning of Linear Layers</a:t>
            </a:r>
            <a:endParaRPr lang="zh-TW" altLang="en-US" dirty="0"/>
          </a:p>
        </p:txBody>
      </p: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A9EBDA97-E6AE-244B-1287-11018B5D5A7A}"/>
              </a:ext>
            </a:extLst>
          </p:cNvPr>
          <p:cNvSpPr/>
          <p:nvPr/>
        </p:nvSpPr>
        <p:spPr>
          <a:xfrm>
            <a:off x="11174461" y="790658"/>
            <a:ext cx="227259" cy="47449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9FCC14-03A4-83DF-736F-CC071213F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03" y="2676170"/>
            <a:ext cx="7602438" cy="408832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85623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18A9FE-495B-0F69-AC24-EBFA9713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125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DC1A588-8753-33C7-CEEA-B3C3BD0C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The Ubiquity of Time-Series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0BBAA-B98E-3D90-1953-70188A81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D7FC7E-DF25-42E4-949B-578F5A22F6A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A6D34C-DCC0-540E-39BC-9EFEFE4B4C34}"/>
              </a:ext>
            </a:extLst>
          </p:cNvPr>
          <p:cNvSpPr txBox="1"/>
          <p:nvPr/>
        </p:nvSpPr>
        <p:spPr>
          <a:xfrm>
            <a:off x="838200" y="6521278"/>
            <a:ext cx="8667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>
                <a:hlinkClick r:id="rId3"/>
              </a:rPr>
              <a:t>https://cruiseresearchgroup.github.io/project/time-series_forecasting_and_segmentation/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0595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51D629-99DD-168D-E8CC-D5E5820AA23C}"/>
              </a:ext>
            </a:extLst>
          </p:cNvPr>
          <p:cNvSpPr/>
          <p:nvPr/>
        </p:nvSpPr>
        <p:spPr>
          <a:xfrm>
            <a:off x="9343177" y="2879003"/>
            <a:ext cx="2607397" cy="22905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Classification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ADFDC09-2B68-C2AE-560C-578A0C243AC0}"/>
              </a:ext>
            </a:extLst>
          </p:cNvPr>
          <p:cNvSpPr/>
          <p:nvPr/>
        </p:nvSpPr>
        <p:spPr>
          <a:xfrm>
            <a:off x="3796060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8141267E-82B4-DE27-BFF6-13C9D2AA0DB0}"/>
              </a:ext>
            </a:extLst>
          </p:cNvPr>
          <p:cNvSpPr/>
          <p:nvPr/>
        </p:nvSpPr>
        <p:spPr>
          <a:xfrm>
            <a:off x="5945221" y="3825090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80D1A3F-2935-9DC2-C7DF-C67CE9C5F44F}"/>
              </a:ext>
            </a:extLst>
          </p:cNvPr>
          <p:cNvSpPr/>
          <p:nvPr/>
        </p:nvSpPr>
        <p:spPr>
          <a:xfrm>
            <a:off x="8647506" y="3892991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BFB243-6DEB-51D4-4198-0FB21806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LLM for Time-Series – </a:t>
            </a:r>
            <a:br>
              <a:rPr lang="en-US" altLang="zh-TW" dirty="0"/>
            </a:br>
            <a:r>
              <a:rPr lang="en-US" altLang="zh-TW" dirty="0"/>
              <a:t>Supervised Finetuning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7D4A4-DDC7-4562-D5FB-0C17A01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60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BF3ED3-D8D9-BDFD-1EEC-C0E434FB4076}"/>
              </a:ext>
            </a:extLst>
          </p:cNvPr>
          <p:cNvSpPr/>
          <p:nvPr/>
        </p:nvSpPr>
        <p:spPr>
          <a:xfrm>
            <a:off x="249158" y="2553077"/>
            <a:ext cx="3444655" cy="294237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RevIN</a:t>
            </a:r>
            <a:r>
              <a:rPr lang="en-US" altLang="zh-TW" dirty="0"/>
              <a:t> (Reversible Instance Normalization)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Data format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Patching + 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rgbClr val="FFFF00"/>
                </a:solidFill>
              </a:rPr>
              <a:t>Channel-Independence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Feed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Embedding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12F775-EEAD-73C6-B415-B8A9B523BDC4}"/>
              </a:ext>
            </a:extLst>
          </p:cNvPr>
          <p:cNvSpPr/>
          <p:nvPr/>
        </p:nvSpPr>
        <p:spPr>
          <a:xfrm>
            <a:off x="6509192" y="2969538"/>
            <a:ext cx="1972695" cy="2109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Norm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Linear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Adapter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Prefix-tuning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CD377A1-8C61-392C-00EE-B972677E1FE7}"/>
              </a:ext>
            </a:extLst>
          </p:cNvPr>
          <p:cNvSpPr/>
          <p:nvPr/>
        </p:nvSpPr>
        <p:spPr>
          <a:xfrm>
            <a:off x="5264590" y="6010007"/>
            <a:ext cx="2245259" cy="52890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i="1" u="sng" dirty="0" err="1">
                <a:solidFill>
                  <a:srgbClr val="00B0F0"/>
                </a:solidFill>
              </a:rPr>
              <a:t>AutoRegressive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544A1F96-7E31-C9CD-0566-0F4588F14A16}"/>
              </a:ext>
            </a:extLst>
          </p:cNvPr>
          <p:cNvSpPr/>
          <p:nvPr/>
        </p:nvSpPr>
        <p:spPr>
          <a:xfrm rot="5400000">
            <a:off x="6122193" y="5413225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A22E4C6-38E1-869E-B423-552B9A024FBF}"/>
              </a:ext>
            </a:extLst>
          </p:cNvPr>
          <p:cNvSpPr/>
          <p:nvPr/>
        </p:nvSpPr>
        <p:spPr>
          <a:xfrm>
            <a:off x="4491733" y="3429000"/>
            <a:ext cx="1287869" cy="11905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tx1"/>
                </a:solidFill>
              </a:rPr>
              <a:t>LLaMA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87C2A7-E846-9845-5B54-61E5A9E66DD7}"/>
              </a:ext>
            </a:extLst>
          </p:cNvPr>
          <p:cNvSpPr txBox="1"/>
          <p:nvPr/>
        </p:nvSpPr>
        <p:spPr>
          <a:xfrm>
            <a:off x="6841381" y="42686"/>
            <a:ext cx="53506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000" dirty="0">
                <a:highlight>
                  <a:srgbClr val="FFFF00"/>
                </a:highlight>
              </a:rPr>
              <a:t>This can only be applied when </a:t>
            </a:r>
            <a:r>
              <a:rPr lang="en-US" altLang="zh-TW" sz="2000" u="sng" dirty="0">
                <a:highlight>
                  <a:srgbClr val="FFFF00"/>
                </a:highlight>
              </a:rPr>
              <a:t>feeding directly</a:t>
            </a:r>
            <a:r>
              <a:rPr lang="en-US" altLang="zh-TW" sz="2000" dirty="0">
                <a:highlight>
                  <a:srgbClr val="FFFF00"/>
                </a:highlight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zh-TW" sz="2000" dirty="0">
                <a:highlight>
                  <a:srgbClr val="FFFF00"/>
                </a:highlight>
              </a:rPr>
              <a:t>This can only be applied to a consecutive dataset (without breakpoints).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089414B-CD73-ECED-7689-42FDB2066F79}"/>
              </a:ext>
            </a:extLst>
          </p:cNvPr>
          <p:cNvSpPr txBox="1"/>
          <p:nvPr/>
        </p:nvSpPr>
        <p:spPr>
          <a:xfrm>
            <a:off x="5864214" y="5264622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B0F0"/>
                </a:solidFill>
              </a:rPr>
              <a:t>1.</a:t>
            </a:r>
            <a:endParaRPr lang="zh-TW" altLang="en-US" sz="2400" b="1" dirty="0">
              <a:solidFill>
                <a:srgbClr val="00B0F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C5749E-E4AE-F27A-7F8F-B7E02D489DDA}"/>
              </a:ext>
            </a:extLst>
          </p:cNvPr>
          <p:cNvSpPr txBox="1"/>
          <p:nvPr/>
        </p:nvSpPr>
        <p:spPr>
          <a:xfrm>
            <a:off x="8692525" y="4107048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2.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88307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51D629-99DD-168D-E8CC-D5E5820AA23C}"/>
              </a:ext>
            </a:extLst>
          </p:cNvPr>
          <p:cNvSpPr/>
          <p:nvPr/>
        </p:nvSpPr>
        <p:spPr>
          <a:xfrm>
            <a:off x="9343177" y="1844415"/>
            <a:ext cx="2607397" cy="165678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ADFDC09-2B68-C2AE-560C-578A0C243AC0}"/>
              </a:ext>
            </a:extLst>
          </p:cNvPr>
          <p:cNvSpPr/>
          <p:nvPr/>
        </p:nvSpPr>
        <p:spPr>
          <a:xfrm>
            <a:off x="3789095" y="2541533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8141267E-82B4-DE27-BFF6-13C9D2AA0DB0}"/>
              </a:ext>
            </a:extLst>
          </p:cNvPr>
          <p:cNvSpPr/>
          <p:nvPr/>
        </p:nvSpPr>
        <p:spPr>
          <a:xfrm>
            <a:off x="5797582" y="2473632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80D1A3F-2935-9DC2-C7DF-C67CE9C5F44F}"/>
              </a:ext>
            </a:extLst>
          </p:cNvPr>
          <p:cNvSpPr/>
          <p:nvPr/>
        </p:nvSpPr>
        <p:spPr>
          <a:xfrm>
            <a:off x="8717840" y="2541533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7D4A4-DDC7-4562-D5FB-0C17A01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61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BF3ED3-D8D9-BDFD-1EEC-C0E434FB4076}"/>
              </a:ext>
            </a:extLst>
          </p:cNvPr>
          <p:cNvSpPr/>
          <p:nvPr/>
        </p:nvSpPr>
        <p:spPr>
          <a:xfrm>
            <a:off x="249158" y="2140702"/>
            <a:ext cx="3444655" cy="10642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Feed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Embedding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12F775-EEAD-73C6-B415-B8A9B523BDC4}"/>
              </a:ext>
            </a:extLst>
          </p:cNvPr>
          <p:cNvSpPr/>
          <p:nvPr/>
        </p:nvSpPr>
        <p:spPr>
          <a:xfrm>
            <a:off x="6291216" y="1618080"/>
            <a:ext cx="2331342" cy="2109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Prefix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P-Tuning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Prompt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AdaLoRA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Adaption Prompt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A22E4C6-38E1-869E-B423-552B9A024FBF}"/>
              </a:ext>
            </a:extLst>
          </p:cNvPr>
          <p:cNvSpPr/>
          <p:nvPr/>
        </p:nvSpPr>
        <p:spPr>
          <a:xfrm>
            <a:off x="4414431" y="2077542"/>
            <a:ext cx="1287869" cy="11905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tx1"/>
                </a:solidFill>
              </a:rPr>
              <a:t>LLaMA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C5749E-E4AE-F27A-7F8F-B7E02D489DDA}"/>
              </a:ext>
            </a:extLst>
          </p:cNvPr>
          <p:cNvSpPr txBox="1"/>
          <p:nvPr/>
        </p:nvSpPr>
        <p:spPr>
          <a:xfrm>
            <a:off x="8751248" y="275559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2.</a:t>
            </a:r>
            <a:endParaRPr lang="zh-TW" altLang="en-US" sz="2400" b="1" dirty="0"/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CFC96AD7-AD21-C5CC-A138-F958D026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 Directions</a:t>
            </a:r>
            <a:endParaRPr lang="zh-TW" alt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F87C4E61-C87A-E8E5-ACD4-325BCBE0291D}"/>
              </a:ext>
            </a:extLst>
          </p:cNvPr>
          <p:cNvSpPr/>
          <p:nvPr/>
        </p:nvSpPr>
        <p:spPr>
          <a:xfrm>
            <a:off x="9343177" y="4158796"/>
            <a:ext cx="2607397" cy="22905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Classification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DFC8CBB8-36E9-EAF4-35DF-7E400E7AE1EE}"/>
              </a:ext>
            </a:extLst>
          </p:cNvPr>
          <p:cNvSpPr/>
          <p:nvPr/>
        </p:nvSpPr>
        <p:spPr>
          <a:xfrm>
            <a:off x="3789095" y="5172784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加號 19">
            <a:extLst>
              <a:ext uri="{FF2B5EF4-FFF2-40B4-BE49-F238E27FC236}">
                <a16:creationId xmlns:a16="http://schemas.microsoft.com/office/drawing/2014/main" id="{690122E5-AAD3-EDD1-A799-26B143632F08}"/>
              </a:ext>
            </a:extLst>
          </p:cNvPr>
          <p:cNvSpPr/>
          <p:nvPr/>
        </p:nvSpPr>
        <p:spPr>
          <a:xfrm>
            <a:off x="5797582" y="5104883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95DC2C19-87FF-468F-889D-50394492B399}"/>
              </a:ext>
            </a:extLst>
          </p:cNvPr>
          <p:cNvSpPr/>
          <p:nvPr/>
        </p:nvSpPr>
        <p:spPr>
          <a:xfrm>
            <a:off x="8717840" y="5172784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672B2A0-8832-9C15-2496-E2A8536C95FE}"/>
              </a:ext>
            </a:extLst>
          </p:cNvPr>
          <p:cNvSpPr/>
          <p:nvPr/>
        </p:nvSpPr>
        <p:spPr>
          <a:xfrm>
            <a:off x="249158" y="4479721"/>
            <a:ext cx="3444655" cy="164867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Patching + 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rgbClr val="FFFF00"/>
                </a:solidFill>
              </a:rPr>
              <a:t>Channel-Independence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Temporal Embedding with Patching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3BE8AC07-BCEC-5C24-1E14-712815962F79}"/>
              </a:ext>
            </a:extLst>
          </p:cNvPr>
          <p:cNvSpPr/>
          <p:nvPr/>
        </p:nvSpPr>
        <p:spPr>
          <a:xfrm>
            <a:off x="6291216" y="4249331"/>
            <a:ext cx="2331342" cy="2109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Prefix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P-Tuning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Prompt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AdaLoRA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Adaption Prompt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2911D87-CA13-A7BD-8045-CBFA455183F3}"/>
              </a:ext>
            </a:extLst>
          </p:cNvPr>
          <p:cNvSpPr/>
          <p:nvPr/>
        </p:nvSpPr>
        <p:spPr>
          <a:xfrm>
            <a:off x="4414431" y="4708793"/>
            <a:ext cx="1287869" cy="11905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tx1"/>
                </a:solidFill>
              </a:rPr>
              <a:t>LLaMA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0A924F3-E454-349C-21C7-B096BB099238}"/>
              </a:ext>
            </a:extLst>
          </p:cNvPr>
          <p:cNvSpPr txBox="1"/>
          <p:nvPr/>
        </p:nvSpPr>
        <p:spPr>
          <a:xfrm>
            <a:off x="8330622" y="60288"/>
            <a:ext cx="38613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Basics: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err="1">
                <a:highlight>
                  <a:srgbClr val="FFFF00"/>
                </a:highlight>
              </a:rPr>
              <a:t>RevIN</a:t>
            </a:r>
            <a:endParaRPr lang="en-US" altLang="zh-TW" sz="2400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ighlight>
                  <a:srgbClr val="FFFF00"/>
                </a:highlight>
              </a:rPr>
              <a:t>Positional Encoding Tuning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ighlight>
                  <a:srgbClr val="FFFF00"/>
                </a:highlight>
              </a:rPr>
              <a:t>Norm Tuning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E496A41-4CDA-8642-7708-9C274539D2D8}"/>
              </a:ext>
            </a:extLst>
          </p:cNvPr>
          <p:cNvCxnSpPr/>
          <p:nvPr/>
        </p:nvCxnSpPr>
        <p:spPr>
          <a:xfrm>
            <a:off x="134224" y="3951215"/>
            <a:ext cx="1192075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A31DF2E-ABFD-F14B-58F5-56A462C60531}"/>
              </a:ext>
            </a:extLst>
          </p:cNvPr>
          <p:cNvGrpSpPr/>
          <p:nvPr/>
        </p:nvGrpSpPr>
        <p:grpSpPr>
          <a:xfrm>
            <a:off x="4434475" y="204783"/>
            <a:ext cx="3124566" cy="1205717"/>
            <a:chOff x="4824937" y="283039"/>
            <a:chExt cx="3124566" cy="1205717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4042B633-3FB4-B393-774A-32FD3CB07F31}"/>
                </a:ext>
              </a:extLst>
            </p:cNvPr>
            <p:cNvSpPr/>
            <p:nvPr/>
          </p:nvSpPr>
          <p:spPr>
            <a:xfrm>
              <a:off x="4824937" y="283039"/>
              <a:ext cx="3124566" cy="52890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i="1" u="sng" dirty="0">
                  <a:solidFill>
                    <a:srgbClr val="00B0F0"/>
                  </a:solidFill>
                </a:rPr>
                <a:t>Supervised Finetuning</a:t>
              </a:r>
              <a:endParaRPr lang="zh-TW" alt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25" name="箭號: 向右 24">
              <a:extLst>
                <a:ext uri="{FF2B5EF4-FFF2-40B4-BE49-F238E27FC236}">
                  <a16:creationId xmlns:a16="http://schemas.microsoft.com/office/drawing/2014/main" id="{7EF37949-BA5E-6431-7E70-A8F6416DF8CA}"/>
                </a:ext>
              </a:extLst>
            </p:cNvPr>
            <p:cNvSpPr/>
            <p:nvPr/>
          </p:nvSpPr>
          <p:spPr>
            <a:xfrm rot="16200000">
              <a:off x="6122193" y="1092454"/>
              <a:ext cx="530054" cy="262550"/>
            </a:xfrm>
            <a:prstGeom prst="rightArrow">
              <a:avLst>
                <a:gd name="adj1" fmla="val 50000"/>
                <a:gd name="adj2" fmla="val 66914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592EB54-3F21-79BB-F0E8-82B203C77957}"/>
                </a:ext>
              </a:extLst>
            </p:cNvPr>
            <p:cNvSpPr txBox="1"/>
            <p:nvPr/>
          </p:nvSpPr>
          <p:spPr>
            <a:xfrm>
              <a:off x="5864214" y="943851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0B0F0"/>
                  </a:solidFill>
                </a:rPr>
                <a:t>1.</a:t>
              </a:r>
              <a:endParaRPr lang="zh-TW" altLang="en-US" sz="2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206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2C9F3-D5E4-AF39-4FE0-EC6122C7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Hyperparameters for PEFT</a:t>
            </a:r>
            <a:endParaRPr lang="zh-TW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4FB4B73-BC97-172C-FC02-AB1F6AC36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701318"/>
              </p:ext>
            </p:extLst>
          </p:nvPr>
        </p:nvGraphicFramePr>
        <p:xfrm>
          <a:off x="250479" y="1825625"/>
          <a:ext cx="11691040" cy="3134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8208">
                  <a:extLst>
                    <a:ext uri="{9D8B030D-6E8A-4147-A177-3AD203B41FA5}">
                      <a16:colId xmlns:a16="http://schemas.microsoft.com/office/drawing/2014/main" val="3358422579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457599479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3957981688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1595931658"/>
                    </a:ext>
                  </a:extLst>
                </a:gridCol>
                <a:gridCol w="2338208">
                  <a:extLst>
                    <a:ext uri="{9D8B030D-6E8A-4147-A177-3AD203B41FA5}">
                      <a16:colId xmlns:a16="http://schemas.microsoft.com/office/drawing/2014/main" val="2451044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PEFT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67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altLang="zh-TW" dirty="0" err="1"/>
                        <a:t>LoRA</a:t>
                      </a:r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 = {8, 16, 32}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lora_alpha</a:t>
                      </a:r>
                      <a:r>
                        <a:rPr lang="en-US" altLang="zh-TW" dirty="0"/>
                        <a:t> = {16, 32, 64}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lora_dropout</a:t>
                      </a:r>
                      <a:r>
                        <a:rPr lang="en-US" altLang="zh-TW" dirty="0"/>
                        <a:t> = {0, 0.01, 0.1, 0.2}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bias={“none”, “all”}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8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TW" dirty="0"/>
                        <a:t>Prefix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4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P-Tuning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124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Prompt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1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AdaLoRA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24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Adaption Prompt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r = {8, 16, 32}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lora_alpha</a:t>
                      </a:r>
                      <a:r>
                        <a:rPr lang="en-US" altLang="zh-TW" dirty="0"/>
                        <a:t> = {16, 32, 64}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lora_dropout</a:t>
                      </a:r>
                      <a:r>
                        <a:rPr lang="en-US" altLang="zh-TW" dirty="0"/>
                        <a:t> = {0, 0.01, 0.1, 0.2}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81476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C7F6EF-B703-E060-E4FE-179B4551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31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51D629-99DD-168D-E8CC-D5E5820AA23C}"/>
              </a:ext>
            </a:extLst>
          </p:cNvPr>
          <p:cNvSpPr/>
          <p:nvPr/>
        </p:nvSpPr>
        <p:spPr>
          <a:xfrm>
            <a:off x="9343177" y="3030419"/>
            <a:ext cx="2607397" cy="165678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ADFDC09-2B68-C2AE-560C-578A0C243AC0}"/>
              </a:ext>
            </a:extLst>
          </p:cNvPr>
          <p:cNvSpPr/>
          <p:nvPr/>
        </p:nvSpPr>
        <p:spPr>
          <a:xfrm>
            <a:off x="3789095" y="3727537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8141267E-82B4-DE27-BFF6-13C9D2AA0DB0}"/>
              </a:ext>
            </a:extLst>
          </p:cNvPr>
          <p:cNvSpPr/>
          <p:nvPr/>
        </p:nvSpPr>
        <p:spPr>
          <a:xfrm>
            <a:off x="5797582" y="3659636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80D1A3F-2935-9DC2-C7DF-C67CE9C5F44F}"/>
              </a:ext>
            </a:extLst>
          </p:cNvPr>
          <p:cNvSpPr/>
          <p:nvPr/>
        </p:nvSpPr>
        <p:spPr>
          <a:xfrm>
            <a:off x="8717840" y="3727537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7D4A4-DDC7-4562-D5FB-0C17A01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63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BF3ED3-D8D9-BDFD-1EEC-C0E434FB4076}"/>
              </a:ext>
            </a:extLst>
          </p:cNvPr>
          <p:cNvSpPr/>
          <p:nvPr/>
        </p:nvSpPr>
        <p:spPr>
          <a:xfrm>
            <a:off x="249158" y="2991721"/>
            <a:ext cx="3444655" cy="173418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Feed Directly/Patching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With/Without Temporal Embedding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12F775-EEAD-73C6-B415-B8A9B523BDC4}"/>
              </a:ext>
            </a:extLst>
          </p:cNvPr>
          <p:cNvSpPr/>
          <p:nvPr/>
        </p:nvSpPr>
        <p:spPr>
          <a:xfrm>
            <a:off x="6291216" y="3263546"/>
            <a:ext cx="2331342" cy="1190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None/</a:t>
            </a:r>
            <a:r>
              <a:rPr lang="en-US" altLang="zh-TW" dirty="0" err="1"/>
              <a:t>LoRA</a:t>
            </a:r>
            <a:r>
              <a:rPr lang="en-US" altLang="zh-TW" dirty="0"/>
              <a:t>/</a:t>
            </a:r>
            <a:br>
              <a:rPr lang="en-US" altLang="zh-TW" dirty="0"/>
            </a:br>
            <a:r>
              <a:rPr lang="en-US" altLang="zh-TW" dirty="0" err="1"/>
              <a:t>AdaLoRA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A22E4C6-38E1-869E-B423-552B9A024FBF}"/>
              </a:ext>
            </a:extLst>
          </p:cNvPr>
          <p:cNvSpPr/>
          <p:nvPr/>
        </p:nvSpPr>
        <p:spPr>
          <a:xfrm>
            <a:off x="4414431" y="3263546"/>
            <a:ext cx="1287869" cy="11905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tx1"/>
                </a:solidFill>
              </a:rPr>
              <a:t>LLaMA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C5749E-E4AE-F27A-7F8F-B7E02D489DDA}"/>
              </a:ext>
            </a:extLst>
          </p:cNvPr>
          <p:cNvSpPr txBox="1"/>
          <p:nvPr/>
        </p:nvSpPr>
        <p:spPr>
          <a:xfrm>
            <a:off x="8751248" y="3941594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2.</a:t>
            </a:r>
            <a:endParaRPr lang="zh-TW" altLang="en-US" sz="2400" b="1" dirty="0"/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CFC96AD7-AD21-C5CC-A138-F958D026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 Directions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0A924F3-E454-349C-21C7-B096BB099238}"/>
              </a:ext>
            </a:extLst>
          </p:cNvPr>
          <p:cNvSpPr txBox="1"/>
          <p:nvPr/>
        </p:nvSpPr>
        <p:spPr>
          <a:xfrm>
            <a:off x="8330622" y="60288"/>
            <a:ext cx="38613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Basics: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err="1">
                <a:highlight>
                  <a:srgbClr val="FFFF00"/>
                </a:highlight>
              </a:rPr>
              <a:t>RevIN</a:t>
            </a:r>
            <a:endParaRPr lang="en-US" altLang="zh-TW" sz="2400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ighlight>
                  <a:srgbClr val="FFFF00"/>
                </a:highlight>
              </a:rPr>
              <a:t>Positional Encoding Tuning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ighlight>
                  <a:srgbClr val="FFFF00"/>
                </a:highlight>
              </a:rPr>
              <a:t>Norm Tuning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7F554E4-767C-D05D-5826-7FFDE41FC2AB}"/>
              </a:ext>
            </a:extLst>
          </p:cNvPr>
          <p:cNvGrpSpPr/>
          <p:nvPr/>
        </p:nvGrpSpPr>
        <p:grpSpPr>
          <a:xfrm>
            <a:off x="4434475" y="1824702"/>
            <a:ext cx="3124566" cy="1205717"/>
            <a:chOff x="4824937" y="283039"/>
            <a:chExt cx="3124566" cy="1205717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F06B3214-EF44-616E-CEDF-D94C5A1ED28E}"/>
                </a:ext>
              </a:extLst>
            </p:cNvPr>
            <p:cNvSpPr/>
            <p:nvPr/>
          </p:nvSpPr>
          <p:spPr>
            <a:xfrm>
              <a:off x="4824937" y="283039"/>
              <a:ext cx="3124566" cy="52890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i="1" u="sng" dirty="0">
                  <a:solidFill>
                    <a:srgbClr val="00B0F0"/>
                  </a:solidFill>
                </a:rPr>
                <a:t>Supervised Finetuning</a:t>
              </a:r>
              <a:endParaRPr lang="zh-TW" alt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F9897711-1654-8136-EB55-53E12ED44BFF}"/>
                </a:ext>
              </a:extLst>
            </p:cNvPr>
            <p:cNvSpPr/>
            <p:nvPr/>
          </p:nvSpPr>
          <p:spPr>
            <a:xfrm rot="16200000">
              <a:off x="6122193" y="1092454"/>
              <a:ext cx="530054" cy="262550"/>
            </a:xfrm>
            <a:prstGeom prst="rightArrow">
              <a:avLst>
                <a:gd name="adj1" fmla="val 50000"/>
                <a:gd name="adj2" fmla="val 66914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C527673-5DE0-426F-662D-3726E3E0588A}"/>
                </a:ext>
              </a:extLst>
            </p:cNvPr>
            <p:cNvSpPr txBox="1"/>
            <p:nvPr/>
          </p:nvSpPr>
          <p:spPr>
            <a:xfrm>
              <a:off x="5864214" y="943851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0B0F0"/>
                  </a:solidFill>
                </a:rPr>
                <a:t>1.</a:t>
              </a:r>
              <a:endParaRPr lang="zh-TW" altLang="en-US" sz="2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486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68ED3E-06C5-948D-3270-AE6A7E48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Strategies for Time-Series Forecasting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D2E9BD-F083-8EC4-EA17-BA30F45E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Simultaneous Multi-Step Forecasting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Autoregressive One-Step-Ahead Forecasting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528762-2585-663A-FA22-F5F4A046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64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D8FB310-B324-5612-DF97-751ADF015FB8}"/>
              </a:ext>
            </a:extLst>
          </p:cNvPr>
          <p:cNvSpPr/>
          <p:nvPr/>
        </p:nvSpPr>
        <p:spPr>
          <a:xfrm>
            <a:off x="2488734" y="2561348"/>
            <a:ext cx="2894202" cy="38861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E777477-E7B3-DD8A-4771-9787DC68AA6F}"/>
              </a:ext>
            </a:extLst>
          </p:cNvPr>
          <p:cNvSpPr/>
          <p:nvPr/>
        </p:nvSpPr>
        <p:spPr>
          <a:xfrm>
            <a:off x="5953388" y="2561348"/>
            <a:ext cx="1437314" cy="38861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6F49264-45B0-F1C4-038F-08CBA972FF52}"/>
              </a:ext>
            </a:extLst>
          </p:cNvPr>
          <p:cNvCxnSpPr>
            <a:cxnSpLocks/>
          </p:cNvCxnSpPr>
          <p:nvPr/>
        </p:nvCxnSpPr>
        <p:spPr>
          <a:xfrm>
            <a:off x="5469622" y="2752247"/>
            <a:ext cx="419450" cy="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6C178F6-26C0-1FCA-6160-6EB0BB625C11}"/>
              </a:ext>
            </a:extLst>
          </p:cNvPr>
          <p:cNvSpPr/>
          <p:nvPr/>
        </p:nvSpPr>
        <p:spPr>
          <a:xfrm>
            <a:off x="2488734" y="4930102"/>
            <a:ext cx="2894202" cy="38861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2CE10CC-B12F-C75F-DEB0-BF4DB123557A}"/>
              </a:ext>
            </a:extLst>
          </p:cNvPr>
          <p:cNvSpPr/>
          <p:nvPr/>
        </p:nvSpPr>
        <p:spPr>
          <a:xfrm>
            <a:off x="5953388" y="4930102"/>
            <a:ext cx="419450" cy="38861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6B34896-C854-3DA5-8C4D-17711F88A60D}"/>
              </a:ext>
            </a:extLst>
          </p:cNvPr>
          <p:cNvCxnSpPr>
            <a:cxnSpLocks/>
          </p:cNvCxnSpPr>
          <p:nvPr/>
        </p:nvCxnSpPr>
        <p:spPr>
          <a:xfrm>
            <a:off x="5469622" y="5125146"/>
            <a:ext cx="419450" cy="0"/>
          </a:xfrm>
          <a:prstGeom prst="straightConnector1">
            <a:avLst/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DB0E8C1-70C7-BE84-432A-66CB2CE652A5}"/>
              </a:ext>
            </a:extLst>
          </p:cNvPr>
          <p:cNvSpPr/>
          <p:nvPr/>
        </p:nvSpPr>
        <p:spPr>
          <a:xfrm>
            <a:off x="3221373" y="4663350"/>
            <a:ext cx="3185020" cy="842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1D12391-C381-6401-143C-35728201B7B7}"/>
              </a:ext>
            </a:extLst>
          </p:cNvPr>
          <p:cNvSpPr/>
          <p:nvPr/>
        </p:nvSpPr>
        <p:spPr>
          <a:xfrm>
            <a:off x="6462320" y="5644712"/>
            <a:ext cx="419450" cy="38861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D315B538-2C4A-828E-6DC8-ED154670E947}"/>
              </a:ext>
            </a:extLst>
          </p:cNvPr>
          <p:cNvCxnSpPr>
            <a:cxnSpLocks/>
          </p:cNvCxnSpPr>
          <p:nvPr/>
        </p:nvCxnSpPr>
        <p:spPr>
          <a:xfrm>
            <a:off x="5257800" y="5624528"/>
            <a:ext cx="1115038" cy="214488"/>
          </a:xfrm>
          <a:prstGeom prst="bentConnector3">
            <a:avLst>
              <a:gd name="adj1" fmla="val 28"/>
            </a:avLst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FD91BCF-0056-F731-791B-F1645477FD7E}"/>
              </a:ext>
            </a:extLst>
          </p:cNvPr>
          <p:cNvSpPr/>
          <p:nvPr/>
        </p:nvSpPr>
        <p:spPr>
          <a:xfrm>
            <a:off x="3738695" y="4835893"/>
            <a:ext cx="3185020" cy="1245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D6F7322-0572-BCBD-4531-09B988DB5A0C}"/>
              </a:ext>
            </a:extLst>
          </p:cNvPr>
          <p:cNvSpPr/>
          <p:nvPr/>
        </p:nvSpPr>
        <p:spPr>
          <a:xfrm>
            <a:off x="6965660" y="6129461"/>
            <a:ext cx="419450" cy="38861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69FECC67-4F09-6D86-894A-31A74CFE3CE6}"/>
              </a:ext>
            </a:extLst>
          </p:cNvPr>
          <p:cNvCxnSpPr>
            <a:cxnSpLocks/>
          </p:cNvCxnSpPr>
          <p:nvPr/>
        </p:nvCxnSpPr>
        <p:spPr>
          <a:xfrm>
            <a:off x="5238750" y="6141684"/>
            <a:ext cx="1643020" cy="182082"/>
          </a:xfrm>
          <a:prstGeom prst="bentConnector3">
            <a:avLst>
              <a:gd name="adj1" fmla="val 434"/>
            </a:avLst>
          </a:prstGeom>
          <a:ln w="38100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1E1EEB0-466A-A063-18EF-92289BB22DCE}"/>
              </a:ext>
            </a:extLst>
          </p:cNvPr>
          <p:cNvSpPr txBox="1"/>
          <p:nvPr/>
        </p:nvSpPr>
        <p:spPr>
          <a:xfrm>
            <a:off x="8119178" y="2497912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Multiple outputs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B961B80-208F-9778-D2BC-9C6119ABA09E}"/>
              </a:ext>
            </a:extLst>
          </p:cNvPr>
          <p:cNvSpPr txBox="1"/>
          <p:nvPr/>
        </p:nvSpPr>
        <p:spPr>
          <a:xfrm>
            <a:off x="8119178" y="5393135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Single output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F1B8B35-D197-6747-5F0C-5D9FD08BD2D6}"/>
              </a:ext>
            </a:extLst>
          </p:cNvPr>
          <p:cNvCxnSpPr>
            <a:cxnSpLocks/>
          </p:cNvCxnSpPr>
          <p:nvPr/>
        </p:nvCxnSpPr>
        <p:spPr>
          <a:xfrm>
            <a:off x="-41945" y="3429000"/>
            <a:ext cx="12373762" cy="0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F6536D4F-2764-44D2-EC62-4480497771B9}"/>
              </a:ext>
            </a:extLst>
          </p:cNvPr>
          <p:cNvGrpSpPr/>
          <p:nvPr/>
        </p:nvGrpSpPr>
        <p:grpSpPr>
          <a:xfrm>
            <a:off x="7958978" y="3512502"/>
            <a:ext cx="3654427" cy="1200329"/>
            <a:chOff x="8548438" y="4068041"/>
            <a:chExt cx="3654427" cy="1200329"/>
          </a:xfrm>
        </p:grpSpPr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B3FD860-C49E-92CF-156F-D965627F9940}"/>
                </a:ext>
              </a:extLst>
            </p:cNvPr>
            <p:cNvSpPr txBox="1"/>
            <p:nvPr/>
          </p:nvSpPr>
          <p:spPr>
            <a:xfrm>
              <a:off x="8775773" y="4068041"/>
              <a:ext cx="342709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accent5">
                      <a:lumMod val="75000"/>
                    </a:schemeClr>
                  </a:solidFill>
                </a:rPr>
                <a:t>Teacher-forcing (Training)</a:t>
              </a:r>
            </a:p>
            <a:p>
              <a:endParaRPr lang="en-US" altLang="zh-TW" sz="2400" b="1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r>
                <a:rPr lang="en-US" altLang="zh-TW" sz="2400" b="1" dirty="0">
                  <a:solidFill>
                    <a:schemeClr val="accent5">
                      <a:lumMod val="75000"/>
                    </a:schemeClr>
                  </a:solidFill>
                </a:rPr>
                <a:t>Free-running (Inference)</a:t>
              </a:r>
            </a:p>
          </p:txBody>
        </p:sp>
        <p:sp>
          <p:nvSpPr>
            <p:cNvPr id="34" name="左大括弧 33">
              <a:extLst>
                <a:ext uri="{FF2B5EF4-FFF2-40B4-BE49-F238E27FC236}">
                  <a16:creationId xmlns:a16="http://schemas.microsoft.com/office/drawing/2014/main" id="{6FCB1C18-8DFA-B3BD-7BF1-ADDAC341D698}"/>
                </a:ext>
              </a:extLst>
            </p:cNvPr>
            <p:cNvSpPr/>
            <p:nvPr/>
          </p:nvSpPr>
          <p:spPr>
            <a:xfrm>
              <a:off x="8548438" y="4214467"/>
              <a:ext cx="241737" cy="913073"/>
            </a:xfrm>
            <a:prstGeom prst="leftBrace">
              <a:avLst>
                <a:gd name="adj1" fmla="val 47148"/>
                <a:gd name="adj2" fmla="val 50000"/>
              </a:avLst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A3F4070-2E8A-A6F1-63FC-5355DDD4E98F}"/>
              </a:ext>
            </a:extLst>
          </p:cNvPr>
          <p:cNvSpPr txBox="1"/>
          <p:nvPr/>
        </p:nvSpPr>
        <p:spPr>
          <a:xfrm>
            <a:off x="7851033" y="1329638"/>
            <a:ext cx="1551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</a:rPr>
              <a:t>Flatten</a:t>
            </a: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</a:rPr>
              <a:t>GAP</a:t>
            </a:r>
          </a:p>
          <a:p>
            <a:pPr marL="457200" indent="-457200">
              <a:buAutoNum type="arabicPeriod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</a:rPr>
              <a:t>Last</a:t>
            </a:r>
          </a:p>
        </p:txBody>
      </p:sp>
    </p:spTree>
    <p:extLst>
      <p:ext uri="{BB962C8B-B14F-4D97-AF65-F5344CB8AC3E}">
        <p14:creationId xmlns:p14="http://schemas.microsoft.com/office/powerpoint/2010/main" val="314475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51D629-99DD-168D-E8CC-D5E5820AA23C}"/>
              </a:ext>
            </a:extLst>
          </p:cNvPr>
          <p:cNvSpPr/>
          <p:nvPr/>
        </p:nvSpPr>
        <p:spPr>
          <a:xfrm>
            <a:off x="9343177" y="3030419"/>
            <a:ext cx="2607397" cy="165678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ADFDC09-2B68-C2AE-560C-578A0C243AC0}"/>
              </a:ext>
            </a:extLst>
          </p:cNvPr>
          <p:cNvSpPr/>
          <p:nvPr/>
        </p:nvSpPr>
        <p:spPr>
          <a:xfrm>
            <a:off x="3300301" y="3727537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8141267E-82B4-DE27-BFF6-13C9D2AA0DB0}"/>
              </a:ext>
            </a:extLst>
          </p:cNvPr>
          <p:cNvSpPr/>
          <p:nvPr/>
        </p:nvSpPr>
        <p:spPr>
          <a:xfrm>
            <a:off x="5797582" y="3659636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80D1A3F-2935-9DC2-C7DF-C67CE9C5F44F}"/>
              </a:ext>
            </a:extLst>
          </p:cNvPr>
          <p:cNvSpPr/>
          <p:nvPr/>
        </p:nvSpPr>
        <p:spPr>
          <a:xfrm>
            <a:off x="8717840" y="3727537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7D4A4-DDC7-4562-D5FB-0C17A01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65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BF3ED3-D8D9-BDFD-1EEC-C0E434FB4076}"/>
              </a:ext>
            </a:extLst>
          </p:cNvPr>
          <p:cNvSpPr/>
          <p:nvPr/>
        </p:nvSpPr>
        <p:spPr>
          <a:xfrm>
            <a:off x="52253" y="2991721"/>
            <a:ext cx="3173311" cy="173418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Feed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With Temporal Embedding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12F775-EEAD-73C6-B415-B8A9B523BDC4}"/>
              </a:ext>
            </a:extLst>
          </p:cNvPr>
          <p:cNvSpPr/>
          <p:nvPr/>
        </p:nvSpPr>
        <p:spPr>
          <a:xfrm>
            <a:off x="6291216" y="3263546"/>
            <a:ext cx="2331342" cy="1190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LoRA</a:t>
            </a:r>
            <a:r>
              <a:rPr lang="en-US" altLang="zh-TW" dirty="0"/>
              <a:t>/</a:t>
            </a:r>
            <a:r>
              <a:rPr lang="en-US" altLang="zh-TW" dirty="0" err="1"/>
              <a:t>AdaLoRA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Prefix-Tuning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A22E4C6-38E1-869E-B423-552B9A024FBF}"/>
              </a:ext>
            </a:extLst>
          </p:cNvPr>
          <p:cNvSpPr/>
          <p:nvPr/>
        </p:nvSpPr>
        <p:spPr>
          <a:xfrm>
            <a:off x="3866843" y="3263546"/>
            <a:ext cx="1802049" cy="11905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 (base)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LLaMA-7B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Falcon-7B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C5749E-E4AE-F27A-7F8F-B7E02D489DDA}"/>
              </a:ext>
            </a:extLst>
          </p:cNvPr>
          <p:cNvSpPr txBox="1"/>
          <p:nvPr/>
        </p:nvSpPr>
        <p:spPr>
          <a:xfrm>
            <a:off x="8751248" y="3941594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2.</a:t>
            </a:r>
            <a:endParaRPr lang="zh-TW" altLang="en-US" sz="2400" b="1" dirty="0"/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CFC96AD7-AD21-C5CC-A138-F958D026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 Direction</a:t>
            </a:r>
            <a:r>
              <a:rPr lang="zh-TW" altLang="en-US" dirty="0"/>
              <a:t> </a:t>
            </a:r>
            <a:r>
              <a:rPr lang="en-US" altLang="zh-TW" dirty="0"/>
              <a:t>– Feed Directly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0A924F3-E454-349C-21C7-B096BB099238}"/>
              </a:ext>
            </a:extLst>
          </p:cNvPr>
          <p:cNvSpPr txBox="1"/>
          <p:nvPr/>
        </p:nvSpPr>
        <p:spPr>
          <a:xfrm>
            <a:off x="8330622" y="60288"/>
            <a:ext cx="38613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Basics: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err="1">
                <a:highlight>
                  <a:srgbClr val="FFFF00"/>
                </a:highlight>
              </a:rPr>
              <a:t>RevIN</a:t>
            </a:r>
            <a:endParaRPr lang="en-US" altLang="zh-TW" sz="2400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ighlight>
                  <a:srgbClr val="FFFF00"/>
                </a:highlight>
              </a:rPr>
              <a:t>Positional Encoding Tuning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ighlight>
                  <a:srgbClr val="FFFF00"/>
                </a:highlight>
              </a:rPr>
              <a:t>Norm Tuning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1BCD8C29-E381-25DB-3EAC-116C68A4E922}"/>
              </a:ext>
            </a:extLst>
          </p:cNvPr>
          <p:cNvSpPr/>
          <p:nvPr/>
        </p:nvSpPr>
        <p:spPr>
          <a:xfrm>
            <a:off x="6992033" y="4751994"/>
            <a:ext cx="2677177" cy="1888302"/>
          </a:xfrm>
          <a:prstGeom prst="wedgeRoundRectCallout">
            <a:avLst>
              <a:gd name="adj1" fmla="val 20737"/>
              <a:gd name="adj2" fmla="val -66274"/>
              <a:gd name="adj3" fmla="val 16667"/>
            </a:avLst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400" b="1" dirty="0" err="1">
                <a:solidFill>
                  <a:srgbClr val="92D050"/>
                </a:solidFill>
              </a:rPr>
              <a:t>AutoRegressive</a:t>
            </a:r>
            <a:endParaRPr lang="en-US" sz="2400" b="1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sz="2400" b="1" dirty="0">
                <a:solidFill>
                  <a:srgbClr val="92D050"/>
                </a:solidFill>
              </a:rPr>
              <a:t>Simultaneous</a:t>
            </a:r>
          </a:p>
          <a:p>
            <a:pPr marL="800100" lvl="1" indent="-342900">
              <a:buAutoNum type="arabicPeriod"/>
            </a:pPr>
            <a:r>
              <a:rPr lang="en-US" sz="2400" b="1" dirty="0">
                <a:solidFill>
                  <a:srgbClr val="92D050"/>
                </a:solidFill>
              </a:rPr>
              <a:t>Flatten</a:t>
            </a:r>
          </a:p>
          <a:p>
            <a:pPr marL="800100" lvl="1" indent="-342900">
              <a:buAutoNum type="arabicPeriod"/>
            </a:pPr>
            <a:r>
              <a:rPr lang="en-US" sz="2400" b="1" dirty="0">
                <a:solidFill>
                  <a:srgbClr val="92D050"/>
                </a:solidFill>
              </a:rPr>
              <a:t>GAP</a:t>
            </a:r>
          </a:p>
          <a:p>
            <a:pPr marL="800100" lvl="1" indent="-342900">
              <a:buAutoNum type="arabicPeriod"/>
            </a:pPr>
            <a:r>
              <a:rPr lang="en-US" sz="2400" b="1" dirty="0">
                <a:solidFill>
                  <a:srgbClr val="92D050"/>
                </a:solidFill>
              </a:rPr>
              <a:t>Last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DE359F9-60DD-E8CE-5979-97509A30E861}"/>
              </a:ext>
            </a:extLst>
          </p:cNvPr>
          <p:cNvGrpSpPr/>
          <p:nvPr/>
        </p:nvGrpSpPr>
        <p:grpSpPr>
          <a:xfrm>
            <a:off x="4434475" y="1824702"/>
            <a:ext cx="3124566" cy="1205717"/>
            <a:chOff x="4824937" y="283039"/>
            <a:chExt cx="3124566" cy="120571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A0345C7B-413E-7DD0-21B9-D6ED8DC2BC7D}"/>
                </a:ext>
              </a:extLst>
            </p:cNvPr>
            <p:cNvSpPr/>
            <p:nvPr/>
          </p:nvSpPr>
          <p:spPr>
            <a:xfrm>
              <a:off x="4824937" y="283039"/>
              <a:ext cx="3124566" cy="52890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i="1" u="sng" dirty="0">
                  <a:solidFill>
                    <a:srgbClr val="00B0F0"/>
                  </a:solidFill>
                </a:rPr>
                <a:t>Supervised Finetuning</a:t>
              </a:r>
              <a:endParaRPr lang="zh-TW" alt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8D0C7135-6E40-0F06-03F0-27DDF685CB3B}"/>
                </a:ext>
              </a:extLst>
            </p:cNvPr>
            <p:cNvSpPr/>
            <p:nvPr/>
          </p:nvSpPr>
          <p:spPr>
            <a:xfrm rot="16200000">
              <a:off x="6122193" y="1092454"/>
              <a:ext cx="530054" cy="262550"/>
            </a:xfrm>
            <a:prstGeom prst="rightArrow">
              <a:avLst>
                <a:gd name="adj1" fmla="val 50000"/>
                <a:gd name="adj2" fmla="val 66914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9511256-42CA-962A-8500-CC19B108764A}"/>
                </a:ext>
              </a:extLst>
            </p:cNvPr>
            <p:cNvSpPr txBox="1"/>
            <p:nvPr/>
          </p:nvSpPr>
          <p:spPr>
            <a:xfrm>
              <a:off x="5864214" y="943851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0B0F0"/>
                  </a:solidFill>
                </a:rPr>
                <a:t>1.</a:t>
              </a:r>
              <a:endParaRPr lang="zh-TW" altLang="en-US" sz="2400" b="1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873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E51D629-99DD-168D-E8CC-D5E5820AA23C}"/>
              </a:ext>
            </a:extLst>
          </p:cNvPr>
          <p:cNvSpPr/>
          <p:nvPr/>
        </p:nvSpPr>
        <p:spPr>
          <a:xfrm>
            <a:off x="9343177" y="2771155"/>
            <a:ext cx="2607397" cy="217531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Time-Series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Forecasting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Long-term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Short-term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Imputation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Classification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ADFDC09-2B68-C2AE-560C-578A0C243AC0}"/>
              </a:ext>
            </a:extLst>
          </p:cNvPr>
          <p:cNvSpPr/>
          <p:nvPr/>
        </p:nvSpPr>
        <p:spPr>
          <a:xfrm>
            <a:off x="3300301" y="3727537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8141267E-82B4-DE27-BFF6-13C9D2AA0DB0}"/>
              </a:ext>
            </a:extLst>
          </p:cNvPr>
          <p:cNvSpPr/>
          <p:nvPr/>
        </p:nvSpPr>
        <p:spPr>
          <a:xfrm>
            <a:off x="5797582" y="3659636"/>
            <a:ext cx="398352" cy="398352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C80D1A3F-2935-9DC2-C7DF-C67CE9C5F44F}"/>
              </a:ext>
            </a:extLst>
          </p:cNvPr>
          <p:cNvSpPr/>
          <p:nvPr/>
        </p:nvSpPr>
        <p:spPr>
          <a:xfrm>
            <a:off x="8717840" y="3727537"/>
            <a:ext cx="530054" cy="262550"/>
          </a:xfrm>
          <a:prstGeom prst="rightArrow">
            <a:avLst>
              <a:gd name="adj1" fmla="val 50000"/>
              <a:gd name="adj2" fmla="val 6691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E7D4A4-DDC7-4562-D5FB-0C17A01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66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EBF3ED3-D8D9-BDFD-1EEC-C0E434FB4076}"/>
              </a:ext>
            </a:extLst>
          </p:cNvPr>
          <p:cNvSpPr/>
          <p:nvPr/>
        </p:nvSpPr>
        <p:spPr>
          <a:xfrm>
            <a:off x="52253" y="2991721"/>
            <a:ext cx="3173311" cy="173418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1. Feeding Time-Series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Patching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With Temporal Embedding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12F775-EEAD-73C6-B415-B8A9B523BDC4}"/>
              </a:ext>
            </a:extLst>
          </p:cNvPr>
          <p:cNvSpPr/>
          <p:nvPr/>
        </p:nvSpPr>
        <p:spPr>
          <a:xfrm>
            <a:off x="6291216" y="3263546"/>
            <a:ext cx="2331342" cy="1190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2. PEFT</a:t>
            </a:r>
            <a:endParaRPr lang="en-US" altLang="zh-TW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/>
              <a:t>LoRA</a:t>
            </a:r>
            <a:r>
              <a:rPr lang="en-US" altLang="zh-TW" dirty="0"/>
              <a:t>/</a:t>
            </a:r>
            <a:r>
              <a:rPr lang="en-US" altLang="zh-TW" dirty="0" err="1"/>
              <a:t>AdaLoRA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Prefix-Tuning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A22E4C6-38E1-869E-B423-552B9A024FBF}"/>
              </a:ext>
            </a:extLst>
          </p:cNvPr>
          <p:cNvSpPr/>
          <p:nvPr/>
        </p:nvSpPr>
        <p:spPr>
          <a:xfrm>
            <a:off x="3866843" y="3263546"/>
            <a:ext cx="1802049" cy="119053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i="1" u="sng" dirty="0">
                <a:solidFill>
                  <a:schemeClr val="tx1"/>
                </a:solidFill>
              </a:rPr>
              <a:t>LLM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GPT-2 (base)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LLaMA-7B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/>
                </a:solidFill>
              </a:rPr>
              <a:t>Falcon-7B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3328784-BB17-97D4-AD0C-9359EA9F6BE6}"/>
              </a:ext>
            </a:extLst>
          </p:cNvPr>
          <p:cNvGrpSpPr/>
          <p:nvPr/>
        </p:nvGrpSpPr>
        <p:grpSpPr>
          <a:xfrm>
            <a:off x="4434475" y="1824702"/>
            <a:ext cx="3124566" cy="1205717"/>
            <a:chOff x="4824937" y="283039"/>
            <a:chExt cx="3124566" cy="1205717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5CD377A1-8C61-392C-00EE-B972677E1FE7}"/>
                </a:ext>
              </a:extLst>
            </p:cNvPr>
            <p:cNvSpPr/>
            <p:nvPr/>
          </p:nvSpPr>
          <p:spPr>
            <a:xfrm>
              <a:off x="4824937" y="283039"/>
              <a:ext cx="3124566" cy="528905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i="1" u="sng" dirty="0">
                  <a:solidFill>
                    <a:srgbClr val="00B0F0"/>
                  </a:solidFill>
                </a:rPr>
                <a:t>Supervised Finetuning</a:t>
              </a:r>
              <a:endParaRPr lang="zh-TW" altLang="en-US" sz="2400" dirty="0">
                <a:solidFill>
                  <a:srgbClr val="00B0F0"/>
                </a:solidFill>
              </a:endParaRP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544A1F96-7E31-C9CD-0566-0F4588F14A16}"/>
                </a:ext>
              </a:extLst>
            </p:cNvPr>
            <p:cNvSpPr/>
            <p:nvPr/>
          </p:nvSpPr>
          <p:spPr>
            <a:xfrm rot="16200000">
              <a:off x="6122193" y="1092454"/>
              <a:ext cx="530054" cy="262550"/>
            </a:xfrm>
            <a:prstGeom prst="rightArrow">
              <a:avLst>
                <a:gd name="adj1" fmla="val 50000"/>
                <a:gd name="adj2" fmla="val 66914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089414B-CD73-ECED-7689-42FDB2066F79}"/>
                </a:ext>
              </a:extLst>
            </p:cNvPr>
            <p:cNvSpPr txBox="1"/>
            <p:nvPr/>
          </p:nvSpPr>
          <p:spPr>
            <a:xfrm>
              <a:off x="5864214" y="943851"/>
              <a:ext cx="421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rgbClr val="00B0F0"/>
                  </a:solidFill>
                </a:rPr>
                <a:t>1.</a:t>
              </a:r>
              <a:endParaRPr lang="zh-TW" altLang="en-US" sz="24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C5749E-E4AE-F27A-7F8F-B7E02D489DDA}"/>
              </a:ext>
            </a:extLst>
          </p:cNvPr>
          <p:cNvSpPr txBox="1"/>
          <p:nvPr/>
        </p:nvSpPr>
        <p:spPr>
          <a:xfrm>
            <a:off x="8751248" y="3941594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2.</a:t>
            </a:r>
            <a:endParaRPr lang="zh-TW" altLang="en-US" sz="2400" b="1" dirty="0"/>
          </a:p>
        </p:txBody>
      </p:sp>
      <p:sp>
        <p:nvSpPr>
          <p:cNvPr id="17" name="標題 16">
            <a:extLst>
              <a:ext uri="{FF2B5EF4-FFF2-40B4-BE49-F238E27FC236}">
                <a16:creationId xmlns:a16="http://schemas.microsoft.com/office/drawing/2014/main" id="{CFC96AD7-AD21-C5CC-A138-F958D026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 Direction</a:t>
            </a:r>
            <a:r>
              <a:rPr lang="zh-TW" altLang="en-US" dirty="0"/>
              <a:t> </a:t>
            </a:r>
            <a:r>
              <a:rPr lang="en-US" altLang="zh-TW" dirty="0"/>
              <a:t>– Patching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0A924F3-E454-349C-21C7-B096BB099238}"/>
              </a:ext>
            </a:extLst>
          </p:cNvPr>
          <p:cNvSpPr txBox="1"/>
          <p:nvPr/>
        </p:nvSpPr>
        <p:spPr>
          <a:xfrm>
            <a:off x="8330622" y="60288"/>
            <a:ext cx="38613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Basics: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 err="1">
                <a:highlight>
                  <a:srgbClr val="FFFF00"/>
                </a:highlight>
              </a:rPr>
              <a:t>RevIN</a:t>
            </a:r>
            <a:endParaRPr lang="en-US" altLang="zh-TW" sz="2400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ighlight>
                  <a:srgbClr val="FFFF00"/>
                </a:highlight>
              </a:rPr>
              <a:t>Positional Encoding Tuning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>
                <a:highlight>
                  <a:srgbClr val="FFFF00"/>
                </a:highlight>
              </a:rPr>
              <a:t>Norm Tuning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03131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E888D-4444-DB98-684B-2CCE9EF8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ETTh1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5DF474-359A-0003-4228-E6E66635D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FF412C-2CA6-8652-1101-1B4C3660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E1E834-875E-3E19-07A3-BD023F3AD6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" b="73377"/>
          <a:stretch/>
        </p:blipFill>
        <p:spPr>
          <a:xfrm>
            <a:off x="2523835" y="2770908"/>
            <a:ext cx="7772400" cy="22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1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2C9A7A-2968-887B-7AAD-DAD63668D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041F98-40B6-1585-D053-7D6D585E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7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3B8D70-EB58-513A-9B84-B4CDEAE4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Differences among Image, Language, and Time-Series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48442F7-2401-C75B-90B5-983A7B51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64" y="1591105"/>
            <a:ext cx="10116472" cy="494710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05989-49CB-5B87-469C-31E48CE3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7</a:t>
            </a:fld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1A2351-B568-4BFB-18B5-7E3F784E25D3}"/>
              </a:ext>
            </a:extLst>
          </p:cNvPr>
          <p:cNvSpPr txBox="1"/>
          <p:nvPr/>
        </p:nvSpPr>
        <p:spPr>
          <a:xfrm>
            <a:off x="838200" y="6526713"/>
            <a:ext cx="5171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hlinkClick r:id="rId3"/>
              </a:rPr>
              <a:t>https://wuhaixu2016.github.io/pdf/ICLR2023_TimesNet.pdf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28126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A0795-A038-BB74-38C3-9EFD8813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Pursing Foundation Models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18D006-896B-59E5-6421-9C305B66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14578C-A986-7DA8-79F9-D99DE34AD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7"/>
          <a:stretch/>
        </p:blipFill>
        <p:spPr>
          <a:xfrm>
            <a:off x="0" y="1451295"/>
            <a:ext cx="12192000" cy="527018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6E75601-C701-C4D1-724F-4D2875B0B97F}"/>
              </a:ext>
            </a:extLst>
          </p:cNvPr>
          <p:cNvSpPr txBox="1"/>
          <p:nvPr/>
        </p:nvSpPr>
        <p:spPr>
          <a:xfrm>
            <a:off x="838200" y="6526713"/>
            <a:ext cx="5171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hlinkClick r:id="rId3"/>
              </a:rPr>
              <a:t>https://wuhaixu2016.github.io/pdf/ICLR2023_TimesNet.pdf</a:t>
            </a:r>
            <a:endParaRPr lang="en-US" altLang="zh-TW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E247F6-B473-5213-FD89-CD3D0FA135A5}"/>
              </a:ext>
            </a:extLst>
          </p:cNvPr>
          <p:cNvSpPr txBox="1"/>
          <p:nvPr/>
        </p:nvSpPr>
        <p:spPr>
          <a:xfrm>
            <a:off x="6717671" y="72737"/>
            <a:ext cx="539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Can time-series be part of this?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7423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Foundation Models? | NVIDIA Blogs">
            <a:extLst>
              <a:ext uri="{FF2B5EF4-FFF2-40B4-BE49-F238E27FC236}">
                <a16:creationId xmlns:a16="http://schemas.microsoft.com/office/drawing/2014/main" id="{8B7C95D8-2AE6-6790-2CB0-CA7317056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"/>
          <a:stretch/>
        </p:blipFill>
        <p:spPr bwMode="auto">
          <a:xfrm>
            <a:off x="2034283" y="547131"/>
            <a:ext cx="8558373" cy="57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2A0795-A038-BB74-38C3-9EFD8813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Exploring Foundation Models:</a:t>
            </a:r>
            <a:br>
              <a:rPr lang="en-US" altLang="zh-TW" dirty="0"/>
            </a:br>
            <a:r>
              <a:rPr lang="en-US" altLang="zh-TW" dirty="0"/>
              <a:t>Integrating Time-Series Analysis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18D006-896B-59E5-6421-9C305B66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9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E75601-C701-C4D1-724F-4D2875B0B97F}"/>
              </a:ext>
            </a:extLst>
          </p:cNvPr>
          <p:cNvSpPr txBox="1"/>
          <p:nvPr/>
        </p:nvSpPr>
        <p:spPr>
          <a:xfrm>
            <a:off x="838200" y="6526713"/>
            <a:ext cx="629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https://blogs.nvidia.com/blog/2023/03/13/what-are-foundation-models/</a:t>
            </a:r>
            <a:endParaRPr lang="en-US" sz="16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9CD90EF-57A4-F673-52C3-AB232641452E}"/>
              </a:ext>
            </a:extLst>
          </p:cNvPr>
          <p:cNvSpPr/>
          <p:nvPr/>
        </p:nvSpPr>
        <p:spPr>
          <a:xfrm>
            <a:off x="2429838" y="5512806"/>
            <a:ext cx="1273996" cy="41610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Time-series </a:t>
            </a:r>
          </a:p>
        </p:txBody>
      </p:sp>
      <p:pic>
        <p:nvPicPr>
          <p:cNvPr id="4098" name="Picture 2" descr="REDMIC Project / Server / Time Series · GitLab">
            <a:extLst>
              <a:ext uri="{FF2B5EF4-FFF2-40B4-BE49-F238E27FC236}">
                <a16:creationId xmlns:a16="http://schemas.microsoft.com/office/drawing/2014/main" id="{1B3A9126-573B-4859-8D15-087A6491C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80" y="5459858"/>
            <a:ext cx="519273" cy="51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oedge">
  <a:themeElements>
    <a:clrScheme name="GoEdge">
      <a:dk1>
        <a:srgbClr val="006E85"/>
      </a:dk1>
      <a:lt1>
        <a:srgbClr val="FFFFFF"/>
      </a:lt1>
      <a:dk2>
        <a:srgbClr val="3C3744"/>
      </a:dk2>
      <a:lt2>
        <a:srgbClr val="F5F3D2"/>
      </a:lt2>
      <a:accent1>
        <a:srgbClr val="00B1C4"/>
      </a:accent1>
      <a:accent2>
        <a:srgbClr val="F5DE6F"/>
      </a:accent2>
      <a:accent3>
        <a:srgbClr val="BB7E5D"/>
      </a:accent3>
      <a:accent4>
        <a:srgbClr val="678D58"/>
      </a:accent4>
      <a:accent5>
        <a:srgbClr val="CBC5EA"/>
      </a:accent5>
      <a:accent6>
        <a:srgbClr val="F45B69"/>
      </a:accent6>
      <a:hlink>
        <a:srgbClr val="F60000"/>
      </a:hlink>
      <a:folHlink>
        <a:srgbClr val="05ACFF"/>
      </a:folHlink>
    </a:clrScheme>
    <a:fontScheme name="GoEdge">
      <a:majorFont>
        <a:latin typeface="jf-openhuninn-1.1"/>
        <a:ea typeface="jf-openhuninn-1.1"/>
        <a:cs typeface=""/>
      </a:majorFont>
      <a:minorFont>
        <a:latin typeface="jf-openhuninn-1.1"/>
        <a:ea typeface="jf-openhuninn-1.1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edge" id="{ADA0E8DD-524B-4C56-BA55-8BC9FFE32824}" vid="{909F2F81-55A3-4C95-A056-46232502AB36}"/>
    </a:ext>
  </a:extLst>
</a:theme>
</file>

<file path=ppt/theme/theme3.xml><?xml version="1.0" encoding="utf-8"?>
<a:theme xmlns:a="http://schemas.openxmlformats.org/drawingml/2006/main" name="1_goedge">
  <a:themeElements>
    <a:clrScheme name="GoEdge">
      <a:dk1>
        <a:srgbClr val="006E85"/>
      </a:dk1>
      <a:lt1>
        <a:srgbClr val="FFFFFF"/>
      </a:lt1>
      <a:dk2>
        <a:srgbClr val="3C3744"/>
      </a:dk2>
      <a:lt2>
        <a:srgbClr val="F5F3D2"/>
      </a:lt2>
      <a:accent1>
        <a:srgbClr val="00B1C4"/>
      </a:accent1>
      <a:accent2>
        <a:srgbClr val="F5DE6F"/>
      </a:accent2>
      <a:accent3>
        <a:srgbClr val="BB7E5D"/>
      </a:accent3>
      <a:accent4>
        <a:srgbClr val="678D58"/>
      </a:accent4>
      <a:accent5>
        <a:srgbClr val="CBC5EA"/>
      </a:accent5>
      <a:accent6>
        <a:srgbClr val="F45B69"/>
      </a:accent6>
      <a:hlink>
        <a:srgbClr val="F60000"/>
      </a:hlink>
      <a:folHlink>
        <a:srgbClr val="05ACFF"/>
      </a:folHlink>
    </a:clrScheme>
    <a:fontScheme name="GoEdge">
      <a:majorFont>
        <a:latin typeface="jf-openhuninn-1.1"/>
        <a:ea typeface="jf-openhuninn-1.1"/>
        <a:cs typeface=""/>
      </a:majorFont>
      <a:minorFont>
        <a:latin typeface="jf-openhuninn-1.1"/>
        <a:ea typeface="jf-openhuninn-1.1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edge" id="{ADA0E8DD-524B-4C56-BA55-8BC9FFE32824}" vid="{909F2F81-55A3-4C95-A056-46232502AB36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13667</TotalTime>
  <Words>3390</Words>
  <Application>Microsoft Office PowerPoint</Application>
  <PresentationFormat>寬螢幕</PresentationFormat>
  <Paragraphs>941</Paragraphs>
  <Slides>68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68</vt:i4>
      </vt:variant>
    </vt:vector>
  </HeadingPairs>
  <TitlesOfParts>
    <vt:vector size="78" baseType="lpstr">
      <vt:lpstr>Charter</vt:lpstr>
      <vt:lpstr>jf-openhuninn-1.1</vt:lpstr>
      <vt:lpstr>Arial</vt:lpstr>
      <vt:lpstr>Calibri</vt:lpstr>
      <vt:lpstr>Calibri Light</vt:lpstr>
      <vt:lpstr>Cambria Math</vt:lpstr>
      <vt:lpstr>Lucida Console</vt:lpstr>
      <vt:lpstr>Office 佈景主題</vt:lpstr>
      <vt:lpstr>goedge</vt:lpstr>
      <vt:lpstr>1_goedge</vt:lpstr>
      <vt:lpstr>LLM4TS: PEFT-Enhanced Two-Stage Fine-Tuning of Pretrained LLM for Continuous Time-Series Analysis</vt:lpstr>
      <vt:lpstr>Outline</vt:lpstr>
      <vt:lpstr>Introduction</vt:lpstr>
      <vt:lpstr>The Usage of Large Language Models (LLMs)</vt:lpstr>
      <vt:lpstr>Foundation Models in NLP and CV</vt:lpstr>
      <vt:lpstr>The Ubiquity of Time-Series</vt:lpstr>
      <vt:lpstr>Differences among Image, Language, and Time-Series</vt:lpstr>
      <vt:lpstr>In Pursing Foundation Models</vt:lpstr>
      <vt:lpstr>Exploring Foundation Models: Integrating Time-Series Analysis</vt:lpstr>
      <vt:lpstr>Time-Series Tasks</vt:lpstr>
      <vt:lpstr>Time-Series Tasks</vt:lpstr>
      <vt:lpstr>Tabular Data          ≠         Time Series Data</vt:lpstr>
      <vt:lpstr>Timestamp-level Representations</vt:lpstr>
      <vt:lpstr>Related Work</vt:lpstr>
      <vt:lpstr>(FPT) Pretrained Transformers As Universal Computation Engines</vt:lpstr>
      <vt:lpstr>Evaluating Classification Tasks Across Different Modalities</vt:lpstr>
      <vt:lpstr>Frozen Pretrained Transformer (FPT)</vt:lpstr>
      <vt:lpstr>FPT – Results</vt:lpstr>
      <vt:lpstr>(GPT4TS) One Fits All: Power General Time Series Analysis by Pretrained LM</vt:lpstr>
      <vt:lpstr>GPT4TS – FPT + PatchTST</vt:lpstr>
      <vt:lpstr>GPT4TS – Results</vt:lpstr>
      <vt:lpstr>TimesNet</vt:lpstr>
      <vt:lpstr>Feeding Multimodal Data into Transformers: Images, Audio, Time-Series, and Tabular Data</vt:lpstr>
      <vt:lpstr>Solution</vt:lpstr>
      <vt:lpstr>LLM for Time-Series – 2 Aspects</vt:lpstr>
      <vt:lpstr>LLM for Time-Series – LLM</vt:lpstr>
      <vt:lpstr>Causal LM – Training   vs.   Inference</vt:lpstr>
      <vt:lpstr>GPT2</vt:lpstr>
      <vt:lpstr>GPT2 – All trainable components</vt:lpstr>
      <vt:lpstr>GPT2 – All trainable components</vt:lpstr>
      <vt:lpstr>LLaMA – 3 Changes</vt:lpstr>
      <vt:lpstr>LLaMA – 1. Pre-normalization [GPT3]</vt:lpstr>
      <vt:lpstr>LLaMA – 2. SwiGLU activation function  [PaLM]</vt:lpstr>
      <vt:lpstr>LLaMA – 3. Rotary Embeddings [GPTNeo]</vt:lpstr>
      <vt:lpstr>PowerPoint 簡報</vt:lpstr>
      <vt:lpstr>PowerPoint 簡報</vt:lpstr>
      <vt:lpstr>Falcon-7B</vt:lpstr>
      <vt:lpstr>Multiquery Attention</vt:lpstr>
      <vt:lpstr>SFT w/ QLoRA</vt:lpstr>
      <vt:lpstr>LLM for Time-Series – Feeding Time-Series</vt:lpstr>
      <vt:lpstr>RevIN</vt:lpstr>
      <vt:lpstr>Feeding Multimodal Data into Transformers: Images, Audio, Time-Series, and Tabular Data</vt:lpstr>
      <vt:lpstr>Channel-Independence</vt:lpstr>
      <vt:lpstr>1. Patching</vt:lpstr>
      <vt:lpstr>1. Patching</vt:lpstr>
      <vt:lpstr>2. Feed Directly</vt:lpstr>
      <vt:lpstr>How do we use temporal embedding?</vt:lpstr>
      <vt:lpstr>Patching with Temporal Embedding </vt:lpstr>
      <vt:lpstr>Patching with Supervised Finetuning</vt:lpstr>
      <vt:lpstr>PowerPoint 簡報</vt:lpstr>
      <vt:lpstr>LLM for Time-Series – PEFT</vt:lpstr>
      <vt:lpstr>PEFT Methods</vt:lpstr>
      <vt:lpstr>UniPELT – 3 PEFT tricks</vt:lpstr>
      <vt:lpstr>UniPELT – 1. Adapter</vt:lpstr>
      <vt:lpstr>UniPELT – 2. Prefix-tuning</vt:lpstr>
      <vt:lpstr>UniPELT – 2. Prefix-tuning</vt:lpstr>
      <vt:lpstr>UniPELT – 3. LoRA</vt:lpstr>
      <vt:lpstr>LLaMA-Adapter</vt:lpstr>
      <vt:lpstr>LLaMA-Adapter –  3. Bias Tuning of Linear Layers</vt:lpstr>
      <vt:lpstr>LLM for Time-Series –  Supervised Finetuning</vt:lpstr>
      <vt:lpstr>2 Directions</vt:lpstr>
      <vt:lpstr>Hyperparameters for PEFT</vt:lpstr>
      <vt:lpstr>2 Directions</vt:lpstr>
      <vt:lpstr>2 Strategies for Time-Series Forecasting</vt:lpstr>
      <vt:lpstr>Final Direction – Feed Directly</vt:lpstr>
      <vt:lpstr>Final Direction – Patching</vt:lpstr>
      <vt:lpstr>ETTh1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Meeting</dc:title>
  <dc:creator>張敬</dc:creator>
  <cp:lastModifiedBy>敬 張</cp:lastModifiedBy>
  <cp:revision>148</cp:revision>
  <dcterms:created xsi:type="dcterms:W3CDTF">2022-08-10T02:52:01Z</dcterms:created>
  <dcterms:modified xsi:type="dcterms:W3CDTF">2023-07-26T13:37:48Z</dcterms:modified>
</cp:coreProperties>
</file>